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04" r:id="rId4"/>
    <p:sldId id="259" r:id="rId5"/>
    <p:sldId id="260" r:id="rId6"/>
    <p:sldId id="261" r:id="rId7"/>
    <p:sldId id="262" r:id="rId8"/>
    <p:sldId id="755" r:id="rId9"/>
    <p:sldId id="805" r:id="rId10"/>
    <p:sldId id="784" r:id="rId11"/>
    <p:sldId id="803" r:id="rId12"/>
    <p:sldId id="807" r:id="rId13"/>
    <p:sldId id="808" r:id="rId14"/>
    <p:sldId id="783" r:id="rId15"/>
    <p:sldId id="809" r:id="rId16"/>
    <p:sldId id="810" r:id="rId17"/>
    <p:sldId id="811" r:id="rId18"/>
    <p:sldId id="812" r:id="rId19"/>
    <p:sldId id="788" r:id="rId20"/>
    <p:sldId id="789" r:id="rId21"/>
    <p:sldId id="813" r:id="rId22"/>
    <p:sldId id="790" r:id="rId23"/>
    <p:sldId id="791" r:id="rId24"/>
    <p:sldId id="814" r:id="rId25"/>
    <p:sldId id="815" r:id="rId26"/>
    <p:sldId id="816" r:id="rId27"/>
    <p:sldId id="792" r:id="rId28"/>
    <p:sldId id="585" r:id="rId29"/>
    <p:sldId id="407" r:id="rId30"/>
    <p:sldId id="417" r:id="rId31"/>
    <p:sldId id="281" r:id="rId32"/>
    <p:sldId id="275" r:id="rId33"/>
    <p:sldId id="276" r:id="rId34"/>
    <p:sldId id="277" r:id="rId35"/>
    <p:sldId id="278" r:id="rId36"/>
    <p:sldId id="818" r:id="rId37"/>
    <p:sldId id="283" r:id="rId38"/>
    <p:sldId id="284" r:id="rId39"/>
    <p:sldId id="309" r:id="rId40"/>
    <p:sldId id="310" r:id="rId41"/>
    <p:sldId id="288" r:id="rId42"/>
    <p:sldId id="289" r:id="rId43"/>
    <p:sldId id="581" r:id="rId44"/>
    <p:sldId id="312"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6/29/2022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29/06/2022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01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Zulhijjah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01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Julai</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0" y="1524000"/>
            <a:ext cx="9143999" cy="4419600"/>
          </a:xfrm>
          <a:prstGeom prst="rect">
            <a:avLst/>
          </a:prstGeom>
          <a:blipFill dpi="0" rotWithShape="1">
            <a:blip r:embed="rId3">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27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629561"/>
            <a:ext cx="8382000" cy="1569660"/>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PENGHAYATAN IBADAT KORBAN</a:t>
            </a:r>
            <a:endParaRPr lang="en-US"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459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2" name="Curved Right Arrow 1"/>
          <p:cNvSpPr/>
          <p:nvPr/>
        </p:nvSpPr>
        <p:spPr>
          <a:xfrm>
            <a:off x="763523" y="750070"/>
            <a:ext cx="1216301" cy="1459729"/>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763523" y="152399"/>
            <a:ext cx="7361301" cy="10668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Ibadah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Korban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Menurut</a:t>
            </a:r>
            <a:r>
              <a:rPr lang="en-US" sz="2800" b="1" dirty="0" smtClean="0">
                <a:ln w="1905"/>
                <a:solidFill>
                  <a:srgbClr val="FF0000"/>
                </a:solidFill>
                <a:effectLst>
                  <a:innerShdw blurRad="69850" dist="43180" dir="5400000">
                    <a:srgbClr val="000000">
                      <a:alpha val="65000"/>
                    </a:srgbClr>
                  </a:innerShdw>
                </a:effectLst>
              </a:rPr>
              <a:t> Imam </a:t>
            </a:r>
            <a:r>
              <a:rPr lang="en-US" sz="2800" b="1" dirty="0" err="1" smtClean="0">
                <a:ln w="1905"/>
                <a:solidFill>
                  <a:srgbClr val="FF0000"/>
                </a:solidFill>
                <a:effectLst>
                  <a:innerShdw blurRad="69850" dist="43180" dir="5400000">
                    <a:srgbClr val="000000">
                      <a:alpha val="65000"/>
                    </a:srgbClr>
                  </a:innerShdw>
                </a:effectLst>
              </a:rPr>
              <a:t>Shafie</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dan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jumhur</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ulama</a:t>
            </a:r>
            <a:r>
              <a:rPr lang="en-US" sz="2800" b="1" dirty="0" smtClean="0">
                <a:ln w="1905"/>
                <a:solidFill>
                  <a:srgbClr val="FF0000"/>
                </a:solidFill>
                <a:effectLst>
                  <a:innerShdw blurRad="69850" dist="43180" dir="5400000">
                    <a:srgbClr val="000000">
                      <a:alpha val="65000"/>
                    </a:srgbClr>
                  </a:innerShdw>
                </a:effectLst>
              </a:rPr>
              <a:t>’</a:t>
            </a:r>
            <a:endParaRPr lang="en-US" sz="28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2035110" y="1416738"/>
            <a:ext cx="6270690" cy="1707462"/>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ln w="1905"/>
                <a:solidFill>
                  <a:schemeClr val="accent5">
                    <a:lumMod val="50000"/>
                  </a:schemeClr>
                </a:solidFill>
                <a:effectLst>
                  <a:innerShdw blurRad="69850" dist="43180" dir="5400000">
                    <a:srgbClr val="000000">
                      <a:alpha val="65000"/>
                    </a:srgbClr>
                  </a:innerShdw>
                </a:effectLst>
              </a:rPr>
              <a:t>Melaksanakan </a:t>
            </a:r>
            <a:r>
              <a:rPr lang="fi-FI" sz="3200" b="1" dirty="0">
                <a:ln w="1905"/>
                <a:solidFill>
                  <a:schemeClr val="accent5">
                    <a:lumMod val="50000"/>
                  </a:schemeClr>
                </a:solidFill>
                <a:effectLst>
                  <a:innerShdw blurRad="69850" dist="43180" dir="5400000">
                    <a:srgbClr val="000000">
                      <a:alpha val="65000"/>
                    </a:srgbClr>
                  </a:innerShdw>
                </a:effectLst>
              </a:rPr>
              <a:t>korban ini adalah sunat yang sangat dituntut bagi mereka yang berkemampuan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0" name="Curved Right Arrow 9"/>
          <p:cNvSpPr/>
          <p:nvPr/>
        </p:nvSpPr>
        <p:spPr>
          <a:xfrm>
            <a:off x="152400" y="3733800"/>
            <a:ext cx="1079738" cy="1644015"/>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1" name="Cloud 10"/>
          <p:cNvSpPr/>
          <p:nvPr/>
        </p:nvSpPr>
        <p:spPr>
          <a:xfrm>
            <a:off x="457200" y="3352800"/>
            <a:ext cx="8305799"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700" b="1" dirty="0" err="1" smtClean="0">
                <a:ln w="1905"/>
                <a:solidFill>
                  <a:srgbClr val="FF0000"/>
                </a:solidFill>
                <a:effectLst>
                  <a:innerShdw blurRad="69850" dist="43180" dir="5400000">
                    <a:srgbClr val="000000">
                      <a:alpha val="65000"/>
                    </a:srgbClr>
                  </a:innerShdw>
                </a:effectLst>
              </a:rPr>
              <a:t>Waktu</a:t>
            </a:r>
            <a:r>
              <a:rPr lang="en-US" sz="2700" b="1" dirty="0" smtClean="0">
                <a:ln w="1905"/>
                <a:solidFill>
                  <a:srgbClr val="FF0000"/>
                </a:solidFill>
                <a:effectLst>
                  <a:innerShdw blurRad="69850" dist="43180" dir="5400000">
                    <a:srgbClr val="000000">
                      <a:alpha val="65000"/>
                    </a:srgbClr>
                  </a:innerShdw>
                </a:effectLst>
              </a:rPr>
              <a:t> </a:t>
            </a:r>
            <a:r>
              <a:rPr lang="en-US" sz="2700" b="1" dirty="0" err="1" smtClean="0">
                <a:ln w="1905"/>
                <a:solidFill>
                  <a:srgbClr val="FF0000"/>
                </a:solidFill>
                <a:effectLst>
                  <a:innerShdw blurRad="69850" dist="43180" dir="5400000">
                    <a:srgbClr val="000000">
                      <a:alpha val="65000"/>
                    </a:srgbClr>
                  </a:innerShdw>
                </a:effectLst>
              </a:rPr>
              <a:t>Pelaksanaan</a:t>
            </a:r>
            <a:r>
              <a:rPr lang="en-US" sz="2700" b="1" dirty="0" smtClean="0">
                <a:ln w="1905"/>
                <a:solidFill>
                  <a:srgbClr val="FF0000"/>
                </a:solidFill>
                <a:effectLst>
                  <a:innerShdw blurRad="69850" dist="43180" dir="5400000">
                    <a:srgbClr val="000000">
                      <a:alpha val="65000"/>
                    </a:srgbClr>
                  </a:innerShdw>
                </a:effectLst>
              </a:rPr>
              <a:t> </a:t>
            </a:r>
            <a:r>
              <a:rPr lang="en-US" sz="2700" b="1" dirty="0" err="1" smtClean="0">
                <a:ln w="1905"/>
                <a:solidFill>
                  <a:srgbClr val="FF0000"/>
                </a:solidFill>
                <a:effectLst>
                  <a:innerShdw blurRad="69850" dist="43180" dir="5400000">
                    <a:srgbClr val="000000">
                      <a:alpha val="65000"/>
                    </a:srgbClr>
                  </a:innerShdw>
                </a:effectLst>
              </a:rPr>
              <a:t>Ibadah</a:t>
            </a:r>
            <a:r>
              <a:rPr lang="en-US" sz="2700" b="1" dirty="0" smtClean="0">
                <a:ln w="1905"/>
                <a:solidFill>
                  <a:srgbClr val="FF0000"/>
                </a:solidFill>
                <a:effectLst>
                  <a:innerShdw blurRad="69850" dist="43180" dir="5400000">
                    <a:srgbClr val="000000">
                      <a:alpha val="65000"/>
                    </a:srgbClr>
                  </a:innerShdw>
                </a:effectLst>
              </a:rPr>
              <a:t> </a:t>
            </a:r>
            <a:r>
              <a:rPr lang="en-US" sz="2700" b="1" dirty="0" err="1" smtClean="0">
                <a:ln w="1905"/>
                <a:solidFill>
                  <a:srgbClr val="FF0000"/>
                </a:solidFill>
                <a:effectLst>
                  <a:innerShdw blurRad="69850" dist="43180" dir="5400000">
                    <a:srgbClr val="000000">
                      <a:alpha val="65000"/>
                    </a:srgbClr>
                  </a:innerShdw>
                </a:effectLst>
              </a:rPr>
              <a:t>Korban</a:t>
            </a:r>
            <a:endParaRPr lang="en-US" sz="2700" b="1" dirty="0">
              <a:ln w="1905"/>
              <a:solidFill>
                <a:srgbClr val="C00000"/>
              </a:solidFill>
              <a:effectLst>
                <a:innerShdw blurRad="69850" dist="43180" dir="5400000">
                  <a:srgbClr val="000000">
                    <a:alpha val="65000"/>
                  </a:srgbClr>
                </a:innerShdw>
              </a:effectLst>
            </a:endParaRPr>
          </a:p>
        </p:txBody>
      </p:sp>
      <p:sp>
        <p:nvSpPr>
          <p:cNvPr id="12" name="Rounded Rectangle 11"/>
          <p:cNvSpPr/>
          <p:nvPr/>
        </p:nvSpPr>
        <p:spPr>
          <a:xfrm>
            <a:off x="1219199" y="4343400"/>
            <a:ext cx="7315201" cy="2286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accent5">
                    <a:lumMod val="50000"/>
                  </a:schemeClr>
                </a:solidFill>
                <a:effectLst>
                  <a:innerShdw blurRad="69850" dist="43180" dir="5400000">
                    <a:srgbClr val="000000">
                      <a:alpha val="65000"/>
                    </a:srgbClr>
                  </a:innerShdw>
                </a:effectLst>
              </a:rPr>
              <a:t>Bermula </a:t>
            </a:r>
            <a:r>
              <a:rPr lang="fi-FI" sz="2800" b="1" dirty="0">
                <a:ln w="1905"/>
                <a:solidFill>
                  <a:schemeClr val="accent5">
                    <a:lumMod val="50000"/>
                  </a:schemeClr>
                </a:solidFill>
                <a:effectLst>
                  <a:innerShdw blurRad="69850" dist="43180" dir="5400000">
                    <a:srgbClr val="000000">
                      <a:alpha val="65000"/>
                    </a:srgbClr>
                  </a:innerShdw>
                </a:effectLst>
              </a:rPr>
              <a:t>daripada terbit matahari dan berlalu kadar masa dua </a:t>
            </a:r>
            <a:r>
              <a:rPr lang="fi-FI" sz="2800" b="1" dirty="0" smtClean="0">
                <a:ln w="1905"/>
                <a:solidFill>
                  <a:schemeClr val="accent5">
                    <a:lumMod val="50000"/>
                  </a:schemeClr>
                </a:solidFill>
                <a:effectLst>
                  <a:innerShdw blurRad="69850" dist="43180" dir="5400000">
                    <a:srgbClr val="000000">
                      <a:alpha val="65000"/>
                    </a:srgbClr>
                  </a:innerShdw>
                </a:effectLst>
              </a:rPr>
              <a:t>rakaat </a:t>
            </a:r>
            <a:r>
              <a:rPr lang="fi-FI" sz="2800" b="1" dirty="0">
                <a:ln w="1905"/>
                <a:solidFill>
                  <a:schemeClr val="accent5">
                    <a:lumMod val="50000"/>
                  </a:schemeClr>
                </a:solidFill>
                <a:effectLst>
                  <a:innerShdw blurRad="69850" dist="43180" dir="5400000">
                    <a:srgbClr val="000000">
                      <a:alpha val="65000"/>
                    </a:srgbClr>
                  </a:innerShdw>
                </a:effectLst>
              </a:rPr>
              <a:t>solat sunat Aidiladha serta khutbahnya dan berakhir dengan terbenamnya matahari pada hari ke tiga Tasyriq iaitu pada 13 Zulhijjah</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5483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1677923" y="750070"/>
            <a:ext cx="6018277" cy="10668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a:ln w="1905"/>
                <a:solidFill>
                  <a:srgbClr val="FF0000"/>
                </a:solidFill>
                <a:effectLst>
                  <a:innerShdw blurRad="69850" dist="43180" dir="5400000">
                    <a:srgbClr val="000000">
                      <a:alpha val="65000"/>
                    </a:srgbClr>
                  </a:innerShdw>
                </a:effectLst>
              </a:rPr>
              <a:t>Haiwan ternak yang diharuskan korban </a:t>
            </a:r>
            <a:endParaRPr lang="en-US" sz="28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1664029" y="2362200"/>
            <a:ext cx="2438401" cy="8382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smtClean="0">
                <a:ln w="1905"/>
                <a:solidFill>
                  <a:schemeClr val="bg1"/>
                </a:solidFill>
                <a:effectLst>
                  <a:innerShdw blurRad="69850" dist="43180" dir="5400000">
                    <a:srgbClr val="000000">
                      <a:alpha val="65000"/>
                    </a:srgbClr>
                  </a:innerShdw>
                </a:effectLst>
              </a:rPr>
              <a:t>UNTA</a:t>
            </a:r>
            <a:endParaRPr lang="en-US" sz="4800" b="1" dirty="0">
              <a:ln w="1905"/>
              <a:solidFill>
                <a:schemeClr val="bg1"/>
              </a:solidFill>
              <a:effectLst>
                <a:innerShdw blurRad="69850" dist="43180" dir="5400000">
                  <a:srgbClr val="000000">
                    <a:alpha val="65000"/>
                  </a:srgbClr>
                </a:innerShdw>
              </a:effectLst>
            </a:endParaRPr>
          </a:p>
        </p:txBody>
      </p:sp>
      <p:sp>
        <p:nvSpPr>
          <p:cNvPr id="8" name="Rounded Rectangle 7"/>
          <p:cNvSpPr/>
          <p:nvPr/>
        </p:nvSpPr>
        <p:spPr>
          <a:xfrm>
            <a:off x="4938156" y="2590800"/>
            <a:ext cx="2438401" cy="8382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smtClean="0">
                <a:ln w="1905"/>
                <a:solidFill>
                  <a:schemeClr val="bg1"/>
                </a:solidFill>
                <a:effectLst>
                  <a:innerShdw blurRad="69850" dist="43180" dir="5400000">
                    <a:srgbClr val="000000">
                      <a:alpha val="65000"/>
                    </a:srgbClr>
                  </a:innerShdw>
                </a:effectLst>
              </a:rPr>
              <a:t>LEMBU</a:t>
            </a:r>
            <a:endParaRPr lang="en-US" sz="4800" b="1" dirty="0">
              <a:ln w="1905"/>
              <a:solidFill>
                <a:schemeClr val="bg1"/>
              </a:solidFill>
              <a:effectLst>
                <a:innerShdw blurRad="69850" dist="43180" dir="5400000">
                  <a:srgbClr val="000000">
                    <a:alpha val="65000"/>
                  </a:srgbClr>
                </a:innerShdw>
              </a:effectLst>
            </a:endParaRPr>
          </a:p>
        </p:txBody>
      </p:sp>
      <p:sp>
        <p:nvSpPr>
          <p:cNvPr id="9" name="Rounded Rectangle 8"/>
          <p:cNvSpPr/>
          <p:nvPr/>
        </p:nvSpPr>
        <p:spPr>
          <a:xfrm>
            <a:off x="950521" y="3657600"/>
            <a:ext cx="2744191" cy="8382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smtClean="0">
                <a:ln w="1905"/>
                <a:solidFill>
                  <a:schemeClr val="bg1"/>
                </a:solidFill>
                <a:effectLst>
                  <a:innerShdw blurRad="69850" dist="43180" dir="5400000">
                    <a:srgbClr val="000000">
                      <a:alpha val="65000"/>
                    </a:srgbClr>
                  </a:innerShdw>
                </a:effectLst>
              </a:rPr>
              <a:t>KERBAU</a:t>
            </a:r>
            <a:endParaRPr lang="en-US" sz="4800" b="1" dirty="0">
              <a:ln w="1905"/>
              <a:solidFill>
                <a:schemeClr val="bg1"/>
              </a:solidFill>
              <a:effectLst>
                <a:innerShdw blurRad="69850" dist="43180" dir="5400000">
                  <a:srgbClr val="000000">
                    <a:alpha val="65000"/>
                  </a:srgbClr>
                </a:innerShdw>
              </a:effectLst>
            </a:endParaRPr>
          </a:p>
        </p:txBody>
      </p:sp>
      <p:sp>
        <p:nvSpPr>
          <p:cNvPr id="13" name="Rounded Rectangle 12"/>
          <p:cNvSpPr/>
          <p:nvPr/>
        </p:nvSpPr>
        <p:spPr>
          <a:xfrm>
            <a:off x="2514600" y="5257800"/>
            <a:ext cx="3175660" cy="8382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smtClean="0">
                <a:ln w="1905"/>
                <a:solidFill>
                  <a:schemeClr val="bg1"/>
                </a:solidFill>
                <a:effectLst>
                  <a:innerShdw blurRad="69850" dist="43180" dir="5400000">
                    <a:srgbClr val="000000">
                      <a:alpha val="65000"/>
                    </a:srgbClr>
                  </a:innerShdw>
                </a:effectLst>
              </a:rPr>
              <a:t>KAMBING</a:t>
            </a:r>
            <a:endParaRPr lang="en-US" sz="4800" b="1" dirty="0">
              <a:ln w="1905"/>
              <a:solidFill>
                <a:schemeClr val="bg1"/>
              </a:solidFill>
              <a:effectLst>
                <a:innerShdw blurRad="69850" dist="43180" dir="5400000">
                  <a:srgbClr val="000000">
                    <a:alpha val="65000"/>
                  </a:srgbClr>
                </a:innerShdw>
              </a:effectLst>
            </a:endParaRPr>
          </a:p>
        </p:txBody>
      </p:sp>
      <p:sp>
        <p:nvSpPr>
          <p:cNvPr id="14" name="Rounded Rectangle 13"/>
          <p:cNvSpPr/>
          <p:nvPr/>
        </p:nvSpPr>
        <p:spPr>
          <a:xfrm>
            <a:off x="4343400" y="3962400"/>
            <a:ext cx="3175660" cy="8382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smtClean="0">
                <a:ln w="1905"/>
                <a:solidFill>
                  <a:schemeClr val="bg1"/>
                </a:solidFill>
                <a:effectLst>
                  <a:innerShdw blurRad="69850" dist="43180" dir="5400000">
                    <a:srgbClr val="000000">
                      <a:alpha val="65000"/>
                    </a:srgbClr>
                  </a:innerShdw>
                </a:effectLst>
              </a:rPr>
              <a:t>BIRI-BIRI</a:t>
            </a:r>
            <a:endParaRPr lang="en-US" sz="4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6675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762000" y="3712845"/>
            <a:ext cx="7612380" cy="2916555"/>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err="1" smtClean="0">
                <a:ln w="1905"/>
                <a:solidFill>
                  <a:srgbClr val="FF0000"/>
                </a:solidFill>
                <a:effectLst>
                  <a:innerShdw blurRad="69850" dist="43180" dir="5400000">
                    <a:srgbClr val="000000">
                      <a:alpha val="65000"/>
                    </a:srgbClr>
                  </a:innerShdw>
                </a:effectLst>
              </a:rPr>
              <a:t>Memperingati</a:t>
            </a:r>
            <a:r>
              <a:rPr lang="es-ES" sz="3200" b="1" dirty="0" smtClean="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pengorbanan</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baginda</a:t>
            </a:r>
            <a:r>
              <a:rPr lang="es-ES" sz="3200" b="1" dirty="0">
                <a:ln w="1905"/>
                <a:solidFill>
                  <a:srgbClr val="FF0000"/>
                </a:solidFill>
                <a:effectLst>
                  <a:innerShdw blurRad="69850" dist="43180" dir="5400000">
                    <a:srgbClr val="000000">
                      <a:alpha val="65000"/>
                    </a:srgbClr>
                  </a:innerShdw>
                </a:effectLst>
              </a:rPr>
              <a:t> yang </a:t>
            </a:r>
            <a:r>
              <a:rPr lang="es-ES" sz="3200" b="1" dirty="0" err="1">
                <a:ln w="1905"/>
                <a:solidFill>
                  <a:srgbClr val="FF0000"/>
                </a:solidFill>
                <a:effectLst>
                  <a:innerShdw blurRad="69850" dist="43180" dir="5400000">
                    <a:srgbClr val="000000">
                      <a:alpha val="65000"/>
                    </a:srgbClr>
                  </a:innerShdw>
                </a:effectLst>
              </a:rPr>
              <a:t>diperintahkan</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Allah</a:t>
            </a:r>
            <a:r>
              <a:rPr lang="es-ES" sz="3200" b="1" dirty="0">
                <a:ln w="1905"/>
                <a:solidFill>
                  <a:srgbClr val="FF0000"/>
                </a:solidFill>
                <a:effectLst>
                  <a:innerShdw blurRad="69850" dist="43180" dir="5400000">
                    <a:srgbClr val="000000">
                      <a:alpha val="65000"/>
                    </a:srgbClr>
                  </a:innerShdw>
                </a:effectLst>
              </a:rPr>
              <a:t> SWT </a:t>
            </a:r>
            <a:r>
              <a:rPr lang="es-ES" sz="3200" b="1" dirty="0" err="1">
                <a:ln w="1905"/>
                <a:solidFill>
                  <a:srgbClr val="FF0000"/>
                </a:solidFill>
                <a:effectLst>
                  <a:innerShdw blurRad="69850" dist="43180" dir="5400000">
                    <a:srgbClr val="000000">
                      <a:alpha val="65000"/>
                    </a:srgbClr>
                  </a:innerShdw>
                </a:effectLst>
              </a:rPr>
              <a:t>menyembelih</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anaknya</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Ismail</a:t>
            </a:r>
            <a:r>
              <a:rPr lang="es-ES" sz="3200" b="1" dirty="0">
                <a:ln w="1905"/>
                <a:solidFill>
                  <a:srgbClr val="FF0000"/>
                </a:solidFill>
                <a:effectLst>
                  <a:innerShdw blurRad="69850" dist="43180" dir="5400000">
                    <a:srgbClr val="000000">
                      <a:alpha val="65000"/>
                    </a:srgbClr>
                  </a:innerShdw>
                </a:effectLst>
              </a:rPr>
              <a:t> </a:t>
            </a:r>
            <a:r>
              <a:rPr lang="es-ES" sz="3200" b="1" dirty="0" smtClean="0">
                <a:ln w="1905"/>
                <a:solidFill>
                  <a:srgbClr val="FF0000"/>
                </a:solidFill>
                <a:effectLst>
                  <a:innerShdw blurRad="69850" dist="43180" dir="5400000">
                    <a:srgbClr val="000000">
                      <a:alpha val="65000"/>
                    </a:srgbClr>
                  </a:innerShdw>
                </a:effectLst>
              </a:rPr>
              <a:t>AS </a:t>
            </a:r>
            <a:r>
              <a:rPr lang="es-ES" sz="3200" b="1" dirty="0" err="1">
                <a:ln w="1905"/>
                <a:solidFill>
                  <a:srgbClr val="FF0000"/>
                </a:solidFill>
                <a:effectLst>
                  <a:innerShdw blurRad="69850" dist="43180" dir="5400000">
                    <a:srgbClr val="000000">
                      <a:alpha val="65000"/>
                    </a:srgbClr>
                  </a:innerShdw>
                </a:effectLst>
              </a:rPr>
              <a:t>sebagai</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korban</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bertujuan</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menguji</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keimanan</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mereka</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berdua</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kepada</a:t>
            </a:r>
            <a:r>
              <a:rPr lang="es-ES" sz="3200" b="1" dirty="0">
                <a:ln w="1905"/>
                <a:solidFill>
                  <a:srgbClr val="FF0000"/>
                </a:solidFill>
                <a:effectLst>
                  <a:innerShdw blurRad="69850" dist="43180" dir="5400000">
                    <a:srgbClr val="000000">
                      <a:alpha val="65000"/>
                    </a:srgbClr>
                  </a:innerShdw>
                </a:effectLst>
              </a:rPr>
              <a:t> </a:t>
            </a:r>
            <a:r>
              <a:rPr lang="es-ES" sz="3200" b="1" dirty="0" err="1">
                <a:ln w="1905"/>
                <a:solidFill>
                  <a:srgbClr val="FF0000"/>
                </a:solidFill>
                <a:effectLst>
                  <a:innerShdw blurRad="69850" dist="43180" dir="5400000">
                    <a:srgbClr val="000000">
                      <a:alpha val="65000"/>
                    </a:srgbClr>
                  </a:innerShdw>
                </a:effectLst>
              </a:rPr>
              <a:t>Allah</a:t>
            </a:r>
            <a:r>
              <a:rPr lang="es-ES" sz="3200" b="1" dirty="0">
                <a:ln w="1905"/>
                <a:solidFill>
                  <a:srgbClr val="FF0000"/>
                </a:solidFill>
                <a:effectLst>
                  <a:innerShdw blurRad="69850" dist="43180" dir="5400000">
                    <a:srgbClr val="000000">
                      <a:alpha val="65000"/>
                    </a:srgbClr>
                  </a:innerShdw>
                </a:effectLst>
              </a:rPr>
              <a:t> </a:t>
            </a:r>
            <a:r>
              <a:rPr lang="es-ES" sz="3200" b="1" dirty="0" smtClean="0">
                <a:ln w="1905"/>
                <a:solidFill>
                  <a:srgbClr val="FF0000"/>
                </a:solidFill>
                <a:effectLst>
                  <a:innerShdw blurRad="69850" dist="43180" dir="5400000">
                    <a:srgbClr val="000000">
                      <a:alpha val="65000"/>
                    </a:srgbClr>
                  </a:innerShdw>
                </a:effectLst>
              </a:rPr>
              <a:t>SWT</a:t>
            </a:r>
            <a:endParaRPr lang="en-US" sz="32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685800" y="1676400"/>
            <a:ext cx="7772400" cy="12192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chemeClr val="tx1"/>
                </a:solidFill>
                <a:effectLst>
                  <a:innerShdw blurRad="69850" dist="43180" dir="5400000">
                    <a:srgbClr val="000000">
                      <a:alpha val="65000"/>
                    </a:srgbClr>
                  </a:innerShdw>
                </a:effectLst>
              </a:rPr>
              <a:t>Kepatuhan</a:t>
            </a:r>
            <a:r>
              <a:rPr lang="en-US" sz="2800" b="1" dirty="0" smtClean="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tidak</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berbelah</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bagi</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kepada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perintah</a:t>
            </a:r>
            <a:r>
              <a:rPr lang="en-US" sz="2800" b="1" dirty="0">
                <a:ln w="1905"/>
                <a:solidFill>
                  <a:schemeClr val="tx1"/>
                </a:solidFill>
                <a:effectLst>
                  <a:innerShdw blurRad="69850" dist="43180" dir="5400000">
                    <a:srgbClr val="000000">
                      <a:alpha val="65000"/>
                    </a:srgbClr>
                  </a:innerShdw>
                </a:effectLst>
              </a:rPr>
              <a:t> Allah SWT</a:t>
            </a:r>
          </a:p>
        </p:txBody>
      </p:sp>
      <p:sp>
        <p:nvSpPr>
          <p:cNvPr id="10" name="Flowchart: Alternate Process 9"/>
          <p:cNvSpPr/>
          <p:nvPr/>
        </p:nvSpPr>
        <p:spPr>
          <a:xfrm>
            <a:off x="330530" y="184068"/>
            <a:ext cx="8534400" cy="1278963"/>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a:effectLst>
                  <a:outerShdw blurRad="38100" dist="38100" dir="2700000" algn="tl">
                    <a:srgbClr val="000000">
                      <a:alpha val="43137"/>
                    </a:srgbClr>
                  </a:outerShdw>
                </a:effectLst>
                <a:latin typeface="Arial Black" pitchFamily="34" charset="0"/>
              </a:rPr>
              <a:t>Ibadat korban menghidupkan ajaran Nabi Ibrahim AS </a:t>
            </a:r>
          </a:p>
        </p:txBody>
      </p:sp>
      <p:sp>
        <p:nvSpPr>
          <p:cNvPr id="3" name="Chevron 2"/>
          <p:cNvSpPr/>
          <p:nvPr/>
        </p:nvSpPr>
        <p:spPr>
          <a:xfrm rot="5400000">
            <a:off x="4152900" y="2971800"/>
            <a:ext cx="685800" cy="6096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42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75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75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29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236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685800" y="304801"/>
            <a:ext cx="7924800" cy="9144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600" b="1" dirty="0" smtClean="0">
                <a:ln w="1905"/>
                <a:solidFill>
                  <a:srgbClr val="FF0000"/>
                </a:solidFill>
                <a:effectLst>
                  <a:innerShdw blurRad="69850" dist="43180" dir="5400000">
                    <a:srgbClr val="000000">
                      <a:alpha val="65000"/>
                    </a:srgbClr>
                  </a:innerShdw>
                </a:effectLst>
              </a:rPr>
              <a:t>Hikmah Ibadah Korban</a:t>
            </a:r>
            <a:endParaRPr lang="en-US" sz="36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304800" y="1447800"/>
            <a:ext cx="8610600" cy="95893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900" b="1" dirty="0" smtClean="0">
                <a:ln w="1905"/>
                <a:solidFill>
                  <a:schemeClr val="bg1"/>
                </a:solidFill>
                <a:effectLst>
                  <a:innerShdw blurRad="69850" dist="43180" dir="5400000">
                    <a:srgbClr val="000000">
                      <a:alpha val="65000"/>
                    </a:srgbClr>
                  </a:innerShdw>
                </a:effectLst>
              </a:rPr>
              <a:t>Dianjurkan oleh Rasulullah SAW untuk dilaksanakan</a:t>
            </a:r>
            <a:endParaRPr lang="en-US" sz="2900" b="1" dirty="0">
              <a:ln w="1905"/>
              <a:solidFill>
                <a:schemeClr val="bg1"/>
              </a:solidFill>
              <a:effectLst>
                <a:innerShdw blurRad="69850" dist="43180" dir="5400000">
                  <a:srgbClr val="000000">
                    <a:alpha val="65000"/>
                  </a:srgbClr>
                </a:innerShdw>
              </a:effectLst>
            </a:endParaRPr>
          </a:p>
        </p:txBody>
      </p:sp>
      <p:sp>
        <p:nvSpPr>
          <p:cNvPr id="10" name="Rounded Rectangle 9"/>
          <p:cNvSpPr/>
          <p:nvPr/>
        </p:nvSpPr>
        <p:spPr>
          <a:xfrm>
            <a:off x="228600" y="2590800"/>
            <a:ext cx="87630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smtClean="0">
                <a:ln w="1905"/>
                <a:solidFill>
                  <a:schemeClr val="bg1"/>
                </a:solidFill>
                <a:effectLst>
                  <a:innerShdw blurRad="69850" dist="43180" dir="5400000">
                    <a:srgbClr val="000000">
                      <a:alpha val="65000"/>
                    </a:srgbClr>
                  </a:innerShdw>
                </a:effectLst>
              </a:rPr>
              <a:t>Amalan </a:t>
            </a:r>
            <a:r>
              <a:rPr lang="fi-FI" sz="2600" b="1" dirty="0">
                <a:ln w="1905"/>
                <a:solidFill>
                  <a:schemeClr val="bg1"/>
                </a:solidFill>
                <a:effectLst>
                  <a:innerShdw blurRad="69850" dist="43180" dir="5400000">
                    <a:srgbClr val="000000">
                      <a:alpha val="65000"/>
                    </a:srgbClr>
                  </a:innerShdw>
                </a:effectLst>
              </a:rPr>
              <a:t>terbaik yang paling besar pahala untuk dilaksanakan pada hari raya </a:t>
            </a:r>
            <a:r>
              <a:rPr lang="fi-FI" sz="2600" b="1" dirty="0" smtClean="0">
                <a:ln w="1905"/>
                <a:solidFill>
                  <a:schemeClr val="bg1"/>
                </a:solidFill>
                <a:effectLst>
                  <a:innerShdw blurRad="69850" dist="43180" dir="5400000">
                    <a:srgbClr val="000000">
                      <a:alpha val="65000"/>
                    </a:srgbClr>
                  </a:innerShdw>
                </a:effectLst>
              </a:rPr>
              <a:t>Aidiladha </a:t>
            </a:r>
            <a:r>
              <a:rPr lang="fi-FI" sz="2600" b="1" dirty="0">
                <a:ln w="1905"/>
                <a:solidFill>
                  <a:schemeClr val="bg1"/>
                </a:solidFill>
                <a:effectLst>
                  <a:innerShdw blurRad="69850" dist="43180" dir="5400000">
                    <a:srgbClr val="000000">
                      <a:alpha val="65000"/>
                    </a:srgbClr>
                  </a:innerShdw>
                </a:effectLst>
              </a:rPr>
              <a:t>dan hari-hari tasyriq</a:t>
            </a:r>
            <a:endParaRPr lang="en-US" sz="2600" b="1" dirty="0">
              <a:ln w="1905"/>
              <a:solidFill>
                <a:schemeClr val="bg1"/>
              </a:solidFill>
              <a:effectLst>
                <a:innerShdw blurRad="69850" dist="43180" dir="5400000">
                  <a:srgbClr val="000000">
                    <a:alpha val="65000"/>
                  </a:srgbClr>
                </a:innerShdw>
              </a:effectLst>
            </a:endParaRPr>
          </a:p>
        </p:txBody>
      </p:sp>
      <p:sp>
        <p:nvSpPr>
          <p:cNvPr id="11" name="Rounded Rectangle 10"/>
          <p:cNvSpPr/>
          <p:nvPr/>
        </p:nvSpPr>
        <p:spPr>
          <a:xfrm>
            <a:off x="228600" y="4038600"/>
            <a:ext cx="87630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smtClean="0">
                <a:ln w="1905"/>
                <a:solidFill>
                  <a:schemeClr val="bg1"/>
                </a:solidFill>
                <a:effectLst>
                  <a:innerShdw blurRad="69850" dist="43180" dir="5400000">
                    <a:srgbClr val="000000">
                      <a:alpha val="65000"/>
                    </a:srgbClr>
                  </a:innerShdw>
                </a:effectLst>
              </a:rPr>
              <a:t>Memupuk agar </a:t>
            </a:r>
            <a:r>
              <a:rPr lang="fi-FI" sz="2600" b="1" dirty="0">
                <a:ln w="1905"/>
                <a:solidFill>
                  <a:schemeClr val="bg1"/>
                </a:solidFill>
                <a:effectLst>
                  <a:innerShdw blurRad="69850" dist="43180" dir="5400000">
                    <a:srgbClr val="000000">
                      <a:alpha val="65000"/>
                    </a:srgbClr>
                  </a:innerShdw>
                </a:effectLst>
              </a:rPr>
              <a:t>bermurah hati, menjauhi sifat kedekut, memperbanyakkan </a:t>
            </a:r>
            <a:r>
              <a:rPr lang="fi-FI" sz="2600" b="1" dirty="0" smtClean="0">
                <a:ln w="1905"/>
                <a:solidFill>
                  <a:schemeClr val="bg1"/>
                </a:solidFill>
                <a:effectLst>
                  <a:innerShdw blurRad="69850" dist="43180" dir="5400000">
                    <a:srgbClr val="000000">
                      <a:alpha val="65000"/>
                    </a:srgbClr>
                  </a:innerShdw>
                </a:effectLst>
              </a:rPr>
              <a:t>kesyukuran</a:t>
            </a:r>
            <a:endParaRPr lang="en-US" sz="2600" b="1" dirty="0">
              <a:ln w="1905"/>
              <a:solidFill>
                <a:schemeClr val="bg1"/>
              </a:solidFill>
              <a:effectLst>
                <a:innerShdw blurRad="69850" dist="43180" dir="5400000">
                  <a:srgbClr val="000000">
                    <a:alpha val="65000"/>
                  </a:srgbClr>
                </a:innerShdw>
              </a:effectLst>
            </a:endParaRPr>
          </a:p>
        </p:txBody>
      </p:sp>
      <p:sp>
        <p:nvSpPr>
          <p:cNvPr id="12" name="Rounded Rectangle 11"/>
          <p:cNvSpPr/>
          <p:nvPr/>
        </p:nvSpPr>
        <p:spPr>
          <a:xfrm>
            <a:off x="228600" y="5486400"/>
            <a:ext cx="87630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a:ln w="1905"/>
                <a:solidFill>
                  <a:schemeClr val="bg1"/>
                </a:solidFill>
                <a:effectLst>
                  <a:innerShdw blurRad="69850" dist="43180" dir="5400000">
                    <a:srgbClr val="000000">
                      <a:alpha val="65000"/>
                    </a:srgbClr>
                  </a:innerShdw>
                </a:effectLst>
              </a:rPr>
              <a:t>M</a:t>
            </a:r>
            <a:r>
              <a:rPr lang="fi-FI" sz="2600" b="1" dirty="0" smtClean="0">
                <a:ln w="1905"/>
                <a:solidFill>
                  <a:schemeClr val="bg1"/>
                </a:solidFill>
                <a:effectLst>
                  <a:innerShdw blurRad="69850" dist="43180" dir="5400000">
                    <a:srgbClr val="000000">
                      <a:alpha val="65000"/>
                    </a:srgbClr>
                  </a:innerShdw>
                </a:effectLst>
              </a:rPr>
              <a:t>emupuk </a:t>
            </a:r>
            <a:r>
              <a:rPr lang="fi-FI" sz="2600" b="1" dirty="0">
                <a:ln w="1905"/>
                <a:solidFill>
                  <a:schemeClr val="bg1"/>
                </a:solidFill>
                <a:effectLst>
                  <a:innerShdw blurRad="69850" dist="43180" dir="5400000">
                    <a:srgbClr val="000000">
                      <a:alpha val="65000"/>
                    </a:srgbClr>
                  </a:innerShdw>
                </a:effectLst>
              </a:rPr>
              <a:t>semangat pengorbanan di dalam melaksanakan perintah Allah </a:t>
            </a:r>
            <a:r>
              <a:rPr lang="fi-FI" sz="2600" b="1" dirty="0" smtClean="0">
                <a:ln w="1905"/>
                <a:solidFill>
                  <a:schemeClr val="bg1"/>
                </a:solidFill>
                <a:effectLst>
                  <a:innerShdw blurRad="69850" dist="43180" dir="5400000">
                    <a:srgbClr val="000000">
                      <a:alpha val="65000"/>
                    </a:srgbClr>
                  </a:innerShdw>
                </a:effectLst>
              </a:rPr>
              <a:t>SWT</a:t>
            </a:r>
            <a:endParaRPr lang="en-US" sz="26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829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685800" y="304801"/>
            <a:ext cx="7924800" cy="9144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600" b="1" dirty="0" smtClean="0">
                <a:ln w="1905"/>
                <a:solidFill>
                  <a:srgbClr val="FF0000"/>
                </a:solidFill>
                <a:effectLst>
                  <a:innerShdw blurRad="69850" dist="43180" dir="5400000">
                    <a:srgbClr val="000000">
                      <a:alpha val="65000"/>
                    </a:srgbClr>
                  </a:innerShdw>
                </a:effectLst>
              </a:rPr>
              <a:t>Hikmah Ibadah Korban</a:t>
            </a:r>
            <a:endParaRPr lang="en-US" sz="36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609600" y="1524000"/>
            <a:ext cx="8001000" cy="1600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900" b="1" dirty="0" smtClean="0">
                <a:ln w="1905"/>
                <a:solidFill>
                  <a:schemeClr val="bg1"/>
                </a:solidFill>
                <a:effectLst>
                  <a:innerShdw blurRad="69850" dist="43180" dir="5400000">
                    <a:srgbClr val="000000">
                      <a:alpha val="65000"/>
                    </a:srgbClr>
                  </a:innerShdw>
                </a:effectLst>
              </a:rPr>
              <a:t>Dianjurkan </a:t>
            </a:r>
            <a:r>
              <a:rPr lang="sv-SE" sz="2900" b="1" dirty="0">
                <a:ln w="1905"/>
                <a:solidFill>
                  <a:schemeClr val="bg1"/>
                </a:solidFill>
                <a:effectLst>
                  <a:innerShdw blurRad="69850" dist="43180" dir="5400000">
                    <a:srgbClr val="000000">
                      <a:alpha val="65000"/>
                    </a:srgbClr>
                  </a:innerShdw>
                </a:effectLst>
              </a:rPr>
              <a:t>untuk berkongsi rezeki dan nikmat Allah bersama dengan manusia lain terutama golongan yang memerlukan</a:t>
            </a:r>
            <a:endParaRPr lang="en-US" sz="2900" b="1" dirty="0">
              <a:ln w="1905"/>
              <a:solidFill>
                <a:schemeClr val="bg1"/>
              </a:solidFill>
              <a:effectLst>
                <a:innerShdw blurRad="69850" dist="43180" dir="5400000">
                  <a:srgbClr val="000000">
                    <a:alpha val="65000"/>
                  </a:srgbClr>
                </a:innerShdw>
              </a:effectLst>
            </a:endParaRPr>
          </a:p>
        </p:txBody>
      </p:sp>
      <p:sp>
        <p:nvSpPr>
          <p:cNvPr id="10" name="Rounded Rectangle 9"/>
          <p:cNvSpPr/>
          <p:nvPr/>
        </p:nvSpPr>
        <p:spPr>
          <a:xfrm>
            <a:off x="838200" y="3429000"/>
            <a:ext cx="74676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600" b="1" dirty="0">
                <a:ln w="1905"/>
                <a:solidFill>
                  <a:schemeClr val="bg1"/>
                </a:solidFill>
                <a:effectLst>
                  <a:innerShdw blurRad="69850" dist="43180" dir="5400000">
                    <a:srgbClr val="000000">
                      <a:alpha val="65000"/>
                    </a:srgbClr>
                  </a:innerShdw>
                </a:effectLst>
              </a:rPr>
              <a:t>Binatang yang telah dikorbankan akan menjadi saksi di akhirat kelak</a:t>
            </a:r>
            <a:endParaRPr lang="en-US" sz="26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37883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10668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 : </a:t>
            </a:r>
            <a:endParaRPr lang="en-US" sz="3200" dirty="0"/>
          </a:p>
        </p:txBody>
      </p:sp>
      <p:sp>
        <p:nvSpPr>
          <p:cNvPr id="7" name="Rectangle 6"/>
          <p:cNvSpPr/>
          <p:nvPr/>
        </p:nvSpPr>
        <p:spPr>
          <a:xfrm>
            <a:off x="457200" y="1694795"/>
            <a:ext cx="8305801" cy="4401205"/>
          </a:xfrm>
          <a:prstGeom prst="rect">
            <a:avLst/>
          </a:prstGeom>
        </p:spPr>
        <p:txBody>
          <a:bodyPr wrap="square">
            <a:spAutoFit/>
          </a:bodyPr>
          <a:lstStyle/>
          <a:p>
            <a:pPr algn="just"/>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Tiadalah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Adam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lebih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dikasihi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mengalirkan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menyembelih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binatang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Sesungguhnya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pastilah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binatang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kiamat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tanduk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kukunya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Bahawasanya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haiwan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diterima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sisi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sebelum</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jatuh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tanah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Justeru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bermurah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hatilah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kamu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untuk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melakukan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ibadat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8" name="Rectangle 7"/>
          <p:cNvSpPr/>
          <p:nvPr/>
        </p:nvSpPr>
        <p:spPr>
          <a:xfrm>
            <a:off x="4343400" y="6260068"/>
            <a:ext cx="4537396"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Tirmizi</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Ibnu</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Majah</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48430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3000" r="-3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304800" y="990600"/>
            <a:ext cx="8458200" cy="23622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smtClean="0">
                <a:effectLst>
                  <a:outerShdw blurRad="38100" dist="38100" dir="2700000" algn="tl">
                    <a:srgbClr val="000000">
                      <a:alpha val="43137"/>
                    </a:srgbClr>
                  </a:outerShdw>
                </a:effectLst>
                <a:latin typeface="Arial Black" pitchFamily="34" charset="0"/>
              </a:rPr>
              <a:t>Hendaklah </a:t>
            </a:r>
            <a:r>
              <a:rPr lang="sv-SE" sz="3600" dirty="0">
                <a:effectLst>
                  <a:outerShdw blurRad="38100" dist="38100" dir="2700000" algn="tl">
                    <a:srgbClr val="000000">
                      <a:alpha val="43137"/>
                    </a:srgbClr>
                  </a:outerShdw>
                </a:effectLst>
                <a:latin typeface="Arial Black" pitchFamily="34" charset="0"/>
              </a:rPr>
              <a:t>dilakukan dengan ikhlas untuk mendapatkan keredhaan Allah SWT</a:t>
            </a:r>
            <a:endParaRPr lang="ms-MY" sz="3600" dirty="0">
              <a:effectLst>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524000" y="533400"/>
            <a:ext cx="6172200" cy="706755"/>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a:ln w="1905"/>
                <a:solidFill>
                  <a:srgbClr val="FF0000"/>
                </a:solidFill>
                <a:effectLst>
                  <a:innerShdw blurRad="69850" dist="43180" dir="5400000">
                    <a:srgbClr val="000000">
                      <a:alpha val="65000"/>
                    </a:srgbClr>
                  </a:innerShdw>
                </a:effectLst>
              </a:rPr>
              <a:t>Pelaksanaan</a:t>
            </a:r>
            <a:r>
              <a:rPr lang="es-ES" sz="3600" b="1" dirty="0">
                <a:ln w="1905"/>
                <a:solidFill>
                  <a:srgbClr val="FF0000"/>
                </a:solidFill>
                <a:effectLst>
                  <a:innerShdw blurRad="69850" dist="43180" dir="5400000">
                    <a:srgbClr val="000000">
                      <a:alpha val="65000"/>
                    </a:srgbClr>
                  </a:innerShdw>
                </a:effectLst>
              </a:rPr>
              <a:t> </a:t>
            </a:r>
            <a:r>
              <a:rPr lang="es-ES" sz="3600" b="1" dirty="0" err="1">
                <a:ln w="1905"/>
                <a:solidFill>
                  <a:srgbClr val="FF0000"/>
                </a:solidFill>
                <a:effectLst>
                  <a:innerShdw blurRad="69850" dist="43180" dir="5400000">
                    <a:srgbClr val="000000">
                      <a:alpha val="65000"/>
                    </a:srgbClr>
                  </a:innerShdw>
                </a:effectLst>
              </a:rPr>
              <a:t>ibadat</a:t>
            </a:r>
            <a:r>
              <a:rPr lang="es-ES" sz="3600" b="1" dirty="0">
                <a:ln w="1905"/>
                <a:solidFill>
                  <a:srgbClr val="FF0000"/>
                </a:solidFill>
                <a:effectLst>
                  <a:innerShdw blurRad="69850" dist="43180" dir="5400000">
                    <a:srgbClr val="000000">
                      <a:alpha val="65000"/>
                    </a:srgbClr>
                  </a:innerShdw>
                </a:effectLst>
              </a:rPr>
              <a:t> </a:t>
            </a:r>
            <a:r>
              <a:rPr lang="es-ES" sz="3600" b="1" dirty="0" err="1">
                <a:ln w="1905"/>
                <a:solidFill>
                  <a:srgbClr val="FF0000"/>
                </a:solidFill>
                <a:effectLst>
                  <a:innerShdw blurRad="69850" dist="43180" dir="5400000">
                    <a:srgbClr val="000000">
                      <a:alpha val="65000"/>
                    </a:srgbClr>
                  </a:innerShdw>
                </a:effectLst>
              </a:rPr>
              <a:t>korban</a:t>
            </a:r>
            <a:r>
              <a:rPr lang="es-ES" sz="3600" b="1" dirty="0">
                <a:ln w="1905"/>
                <a:solidFill>
                  <a:srgbClr val="FF0000"/>
                </a:solidFill>
                <a:effectLst>
                  <a:innerShdw blurRad="69850" dist="43180" dir="5400000">
                    <a:srgbClr val="000000">
                      <a:alpha val="65000"/>
                    </a:srgbClr>
                  </a:innerShdw>
                </a:effectLst>
              </a:rPr>
              <a:t> </a:t>
            </a:r>
            <a:endParaRPr lang="en-US" sz="3600" b="1" dirty="0">
              <a:ln w="1905"/>
              <a:solidFill>
                <a:schemeClr val="tx1"/>
              </a:solidFill>
              <a:effectLst>
                <a:innerShdw blurRad="69850" dist="43180" dir="5400000">
                  <a:srgbClr val="000000">
                    <a:alpha val="65000"/>
                  </a:srgbClr>
                </a:innerShdw>
              </a:effectLst>
            </a:endParaRPr>
          </a:p>
        </p:txBody>
      </p:sp>
      <p:sp>
        <p:nvSpPr>
          <p:cNvPr id="5" name="Flowchart: Alternate Process 4"/>
          <p:cNvSpPr/>
          <p:nvPr/>
        </p:nvSpPr>
        <p:spPr>
          <a:xfrm>
            <a:off x="307769" y="4572000"/>
            <a:ext cx="8458200" cy="20574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effectLst>
                  <a:outerShdw blurRad="38100" dist="38100" dir="2700000" algn="tl">
                    <a:srgbClr val="000000">
                      <a:alpha val="43137"/>
                    </a:srgbClr>
                  </a:outerShdw>
                </a:effectLst>
                <a:latin typeface="Arial Black" pitchFamily="34" charset="0"/>
              </a:rPr>
              <a:t>Sebagai gambaran </a:t>
            </a:r>
            <a:r>
              <a:rPr lang="sv-SE" sz="3200" dirty="0">
                <a:effectLst>
                  <a:outerShdw blurRad="38100" dist="38100" dir="2700000" algn="tl">
                    <a:srgbClr val="000000">
                      <a:alpha val="43137"/>
                    </a:srgbClr>
                  </a:outerShdw>
                </a:effectLst>
                <a:latin typeface="Arial Black" pitchFamily="34" charset="0"/>
              </a:rPr>
              <a:t>kepatuhan hamba kepada perintah Allah SWT agar amalannya diterima Allah SWT</a:t>
            </a:r>
            <a:endParaRPr lang="ms-MY" sz="3200" dirty="0">
              <a:effectLst>
                <a:outerShdw blurRad="38100" dist="38100" dir="2700000" algn="tl">
                  <a:srgbClr val="000000">
                    <a:alpha val="43137"/>
                  </a:srgbClr>
                </a:outerShdw>
              </a:effectLst>
              <a:latin typeface="Arial Black" pitchFamily="34" charset="0"/>
            </a:endParaRPr>
          </a:p>
        </p:txBody>
      </p:sp>
      <p:sp>
        <p:nvSpPr>
          <p:cNvPr id="2" name="Right Arrow 1"/>
          <p:cNvSpPr/>
          <p:nvPr/>
        </p:nvSpPr>
        <p:spPr>
          <a:xfrm rot="5400000">
            <a:off x="4076700" y="3543300"/>
            <a:ext cx="1066800" cy="838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1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06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914400" y="1398270"/>
            <a:ext cx="7391400" cy="2792730"/>
          </a:xfrm>
          <a:prstGeom prst="roundRect">
            <a:avLst/>
          </a:prstGeom>
          <a:solidFill>
            <a:schemeClr val="accent4">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6">
                    <a:lumMod val="75000"/>
                  </a:schemeClr>
                </a:solidFill>
                <a:effectLst>
                  <a:innerShdw blurRad="69850" dist="43180" dir="5400000">
                    <a:srgbClr val="000000">
                      <a:alpha val="65000"/>
                    </a:srgbClr>
                  </a:innerShdw>
                </a:effectLst>
              </a:rPr>
              <a:t>Memberi </a:t>
            </a:r>
            <a:r>
              <a:rPr lang="sv-SE" sz="3200" b="1" dirty="0">
                <a:ln w="1905"/>
                <a:solidFill>
                  <a:schemeClr val="accent6">
                    <a:lumMod val="75000"/>
                  </a:schemeClr>
                </a:solidFill>
                <a:effectLst>
                  <a:innerShdw blurRad="69850" dist="43180" dir="5400000">
                    <a:srgbClr val="000000">
                      <a:alpha val="65000"/>
                    </a:srgbClr>
                  </a:innerShdw>
                </a:effectLst>
              </a:rPr>
              <a:t>kegembiraan kepada golongan kurang berkemampuan dan menanamkan rasa kasih sayang antara pihak yang berkorban dengan yang menerima pemberian daging korban itu</a:t>
            </a:r>
            <a:endParaRPr lang="en-US" sz="3200" b="1" dirty="0">
              <a:ln w="1905"/>
              <a:solidFill>
                <a:schemeClr val="accent6">
                  <a:lumMod val="75000"/>
                </a:schemeClr>
              </a:solidFill>
              <a:effectLst>
                <a:innerShdw blurRad="69850" dist="43180" dir="5400000">
                  <a:srgbClr val="000000">
                    <a:alpha val="65000"/>
                  </a:srgbClr>
                </a:innerShdw>
              </a:effectLst>
            </a:endParaRPr>
          </a:p>
        </p:txBody>
      </p:sp>
      <p:sp>
        <p:nvSpPr>
          <p:cNvPr id="5" name="Cloud 4"/>
          <p:cNvSpPr/>
          <p:nvPr/>
        </p:nvSpPr>
        <p:spPr>
          <a:xfrm>
            <a:off x="1028700" y="228600"/>
            <a:ext cx="7124700" cy="1371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4000" b="1" dirty="0" smtClean="0">
                <a:ln w="1905"/>
                <a:solidFill>
                  <a:srgbClr val="0070C0"/>
                </a:solidFill>
                <a:effectLst>
                  <a:innerShdw blurRad="69850" dist="43180" dir="5400000">
                    <a:srgbClr val="000000">
                      <a:alpha val="65000"/>
                    </a:srgbClr>
                  </a:innerShdw>
                </a:effectLst>
              </a:rPr>
              <a:t>Antara maksud lain ibadah korban</a:t>
            </a:r>
            <a:endParaRPr lang="en-US" sz="4000" b="1" dirty="0">
              <a:ln w="1905"/>
              <a:solidFill>
                <a:srgbClr val="0070C0"/>
              </a:solidFill>
              <a:effectLst>
                <a:innerShdw blurRad="69850" dist="43180" dir="5400000">
                  <a:srgbClr val="000000">
                    <a:alpha val="65000"/>
                  </a:srgbClr>
                </a:innerShdw>
              </a:effectLst>
            </a:endParaRPr>
          </a:p>
        </p:txBody>
      </p:sp>
      <p:sp>
        <p:nvSpPr>
          <p:cNvPr id="6" name="Rounded Rectangle 5"/>
          <p:cNvSpPr/>
          <p:nvPr/>
        </p:nvSpPr>
        <p:spPr>
          <a:xfrm>
            <a:off x="419100" y="5029200"/>
            <a:ext cx="8153400" cy="1676400"/>
          </a:xfrm>
          <a:prstGeom prst="roundRect">
            <a:avLst/>
          </a:prstGeom>
          <a:solidFill>
            <a:srgbClr val="FF0000">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bg1"/>
                </a:solidFill>
                <a:effectLst>
                  <a:innerShdw blurRad="69850" dist="43180" dir="5400000">
                    <a:srgbClr val="000000">
                      <a:alpha val="65000"/>
                    </a:srgbClr>
                  </a:innerShdw>
                </a:effectLst>
              </a:rPr>
              <a:t>Ia adalah </a:t>
            </a:r>
            <a:r>
              <a:rPr lang="sv-SE" sz="3200" b="1" dirty="0">
                <a:ln w="1905"/>
                <a:solidFill>
                  <a:schemeClr val="bg1"/>
                </a:solidFill>
                <a:effectLst>
                  <a:innerShdw blurRad="69850" dist="43180" dir="5400000">
                    <a:srgbClr val="000000">
                      <a:alpha val="65000"/>
                    </a:srgbClr>
                  </a:innerShdw>
                </a:effectLst>
              </a:rPr>
              <a:t>satu bentuk pengorbanan harta dan jiwa kerana bukan semua bersedia untuk memberi atau berkongsi apa yang </a:t>
            </a:r>
            <a:r>
              <a:rPr lang="sv-SE" sz="3200" b="1" dirty="0" smtClean="0">
                <a:ln w="1905"/>
                <a:solidFill>
                  <a:schemeClr val="bg1"/>
                </a:solidFill>
                <a:effectLst>
                  <a:innerShdw blurRad="69850" dist="43180" dir="5400000">
                    <a:srgbClr val="000000">
                      <a:alpha val="65000"/>
                    </a:srgbClr>
                  </a:innerShdw>
                </a:effectLst>
              </a:rPr>
              <a:t>dimilikinya </a:t>
            </a:r>
            <a:endParaRPr lang="en-US" sz="3200" b="1" dirty="0">
              <a:ln w="1905"/>
              <a:solidFill>
                <a:schemeClr val="bg1"/>
              </a:solidFill>
              <a:effectLst>
                <a:innerShdw blurRad="69850" dist="43180" dir="5400000">
                  <a:srgbClr val="000000">
                    <a:alpha val="65000"/>
                  </a:srgbClr>
                </a:innerShdw>
              </a:effectLst>
            </a:endParaRPr>
          </a:p>
        </p:txBody>
      </p:sp>
      <p:sp>
        <p:nvSpPr>
          <p:cNvPr id="7" name="Right Arrow 6"/>
          <p:cNvSpPr/>
          <p:nvPr/>
        </p:nvSpPr>
        <p:spPr>
          <a:xfrm rot="5400000">
            <a:off x="4038600" y="4191000"/>
            <a:ext cx="838200" cy="838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smtClean="0">
                <a:ln w="1905"/>
                <a:solidFill>
                  <a:schemeClr val="accent5">
                    <a:lumMod val="50000"/>
                  </a:schemeClr>
                </a:solidFill>
                <a:effectLst>
                  <a:innerShdw blurRad="69850" dist="43180" dir="5400000">
                    <a:srgbClr val="000000">
                      <a:alpha val="65000"/>
                    </a:srgbClr>
                  </a:innerShdw>
                </a:effectLst>
              </a:rPr>
              <a:t>Ia </a:t>
            </a:r>
            <a:r>
              <a:rPr lang="sv-SE" sz="2800" b="1" dirty="0">
                <a:ln w="1905"/>
                <a:solidFill>
                  <a:schemeClr val="accent5">
                    <a:lumMod val="50000"/>
                  </a:schemeClr>
                </a:solidFill>
                <a:effectLst>
                  <a:innerShdw blurRad="69850" dist="43180" dir="5400000">
                    <a:srgbClr val="000000">
                      <a:alpha val="65000"/>
                    </a:srgbClr>
                  </a:innerShdw>
                </a:effectLst>
              </a:rPr>
              <a:t>adalah bukti keislaman dengan bermaksud penyerahan diri yang bulat hanya kepada Allah SWT. Ia juga petanda iman iaitu kepercayaan yang tidak berbelah bahagi kepada perintah dan janji Allah </a:t>
            </a:r>
            <a:r>
              <a:rPr lang="sv-SE" sz="2800" b="1" dirty="0" smtClean="0">
                <a:ln w="1905"/>
                <a:solidFill>
                  <a:schemeClr val="accent5">
                    <a:lumMod val="50000"/>
                  </a:schemeClr>
                </a:solidFill>
                <a:effectLst>
                  <a:innerShdw blurRad="69850" dist="43180" dir="5400000">
                    <a:srgbClr val="000000">
                      <a:alpha val="65000"/>
                    </a:srgbClr>
                  </a:innerShdw>
                </a:effectLst>
              </a:rPr>
              <a:t>SWT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Rahsia</a:t>
            </a:r>
            <a:r>
              <a:rPr lang="sv-SE" sz="3200" b="1" dirty="0">
                <a:ln w="1905"/>
                <a:solidFill>
                  <a:srgbClr val="0070C0"/>
                </a:solidFill>
                <a:effectLst>
                  <a:innerShdw blurRad="69850" dist="43180" dir="5400000">
                    <a:srgbClr val="000000">
                      <a:alpha val="65000"/>
                    </a:srgbClr>
                  </a:innerShdw>
                </a:effectLst>
              </a:rPr>
              <a:t>, falsafah dan </a:t>
            </a:r>
            <a:r>
              <a:rPr lang="sv-SE" sz="3200" b="1" dirty="0" smtClean="0">
                <a:ln w="1905"/>
                <a:solidFill>
                  <a:srgbClr val="0070C0"/>
                </a:solidFill>
                <a:effectLst>
                  <a:innerShdw blurRad="69850" dist="43180" dir="5400000">
                    <a:srgbClr val="000000">
                      <a:alpha val="65000"/>
                    </a:srgbClr>
                  </a:innerShdw>
                </a:effectLst>
              </a:rPr>
              <a:t>hikmah</a:t>
            </a:r>
          </a:p>
          <a:p>
            <a:pPr algn="ctr"/>
            <a:r>
              <a:rPr lang="sv-SE" sz="3200" b="1" dirty="0" smtClean="0">
                <a:ln w="1905"/>
                <a:solidFill>
                  <a:srgbClr val="0070C0"/>
                </a:solidFill>
                <a:effectLst>
                  <a:innerShdw blurRad="69850" dist="43180" dir="5400000">
                    <a:srgbClr val="000000">
                      <a:alpha val="65000"/>
                    </a:srgbClr>
                  </a:innerShdw>
                </a:effectLst>
              </a:rPr>
              <a:t> ibadah korban</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04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smtClean="0">
                <a:ln w="1905"/>
                <a:solidFill>
                  <a:schemeClr val="accent5">
                    <a:lumMod val="50000"/>
                  </a:schemeClr>
                </a:solidFill>
                <a:effectLst>
                  <a:innerShdw blurRad="69850" dist="43180" dir="5400000">
                    <a:srgbClr val="000000">
                      <a:alpha val="65000"/>
                    </a:srgbClr>
                  </a:innerShdw>
                </a:effectLst>
              </a:rPr>
              <a:t>Ibadat </a:t>
            </a:r>
            <a:r>
              <a:rPr lang="sv-SE" sz="2800" b="1" dirty="0">
                <a:ln w="1905"/>
                <a:solidFill>
                  <a:schemeClr val="accent5">
                    <a:lumMod val="50000"/>
                  </a:schemeClr>
                </a:solidFill>
                <a:effectLst>
                  <a:innerShdw blurRad="69850" dist="43180" dir="5400000">
                    <a:srgbClr val="000000">
                      <a:alpha val="65000"/>
                    </a:srgbClr>
                  </a:innerShdw>
                </a:effectLst>
              </a:rPr>
              <a:t>korban pastinya mendidik nilai kesyukuran terhadap kurniaan dan rezeki Tuhan dan menjauhi sifat kufur nikmat, apatah lagi menyombong diri dengan sedikit kekayaan dan lebihan harta yang </a:t>
            </a:r>
            <a:r>
              <a:rPr lang="sv-SE" sz="2800" b="1" dirty="0" smtClean="0">
                <a:ln w="1905"/>
                <a:solidFill>
                  <a:schemeClr val="accent5">
                    <a:lumMod val="50000"/>
                  </a:schemeClr>
                </a:solidFill>
                <a:effectLst>
                  <a:innerShdw blurRad="69850" dist="43180" dir="5400000">
                    <a:srgbClr val="000000">
                      <a:alpha val="65000"/>
                    </a:srgbClr>
                  </a:innerShdw>
                </a:effectLst>
              </a:rPr>
              <a:t>dimiliki</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Rahsia</a:t>
            </a:r>
            <a:r>
              <a:rPr lang="sv-SE" sz="3200" b="1" dirty="0">
                <a:ln w="1905"/>
                <a:solidFill>
                  <a:srgbClr val="0070C0"/>
                </a:solidFill>
                <a:effectLst>
                  <a:innerShdw blurRad="69850" dist="43180" dir="5400000">
                    <a:srgbClr val="000000">
                      <a:alpha val="65000"/>
                    </a:srgbClr>
                  </a:innerShdw>
                </a:effectLst>
              </a:rPr>
              <a:t>, falsafah dan </a:t>
            </a:r>
            <a:r>
              <a:rPr lang="sv-SE" sz="3200" b="1" dirty="0" smtClean="0">
                <a:ln w="1905"/>
                <a:solidFill>
                  <a:srgbClr val="0070C0"/>
                </a:solidFill>
                <a:effectLst>
                  <a:innerShdw blurRad="69850" dist="43180" dir="5400000">
                    <a:srgbClr val="000000">
                      <a:alpha val="65000"/>
                    </a:srgbClr>
                  </a:innerShdw>
                </a:effectLst>
              </a:rPr>
              <a:t>hikmah</a:t>
            </a:r>
          </a:p>
          <a:p>
            <a:pPr algn="ctr"/>
            <a:r>
              <a:rPr lang="sv-SE" sz="3200" b="1" dirty="0" smtClean="0">
                <a:ln w="1905"/>
                <a:solidFill>
                  <a:srgbClr val="0070C0"/>
                </a:solidFill>
                <a:effectLst>
                  <a:innerShdw blurRad="69850" dist="43180" dir="5400000">
                    <a:srgbClr val="000000">
                      <a:alpha val="65000"/>
                    </a:srgbClr>
                  </a:innerShdw>
                </a:effectLst>
              </a:rPr>
              <a:t> ibadah korban</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03354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1628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3600" b="1" dirty="0" smtClean="0">
                <a:ln w="1905"/>
                <a:solidFill>
                  <a:schemeClr val="accent5">
                    <a:lumMod val="50000"/>
                  </a:schemeClr>
                </a:solidFill>
                <a:effectLst>
                  <a:innerShdw blurRad="69850" dist="43180" dir="5400000">
                    <a:srgbClr val="000000">
                      <a:alpha val="65000"/>
                    </a:srgbClr>
                  </a:innerShdw>
                </a:effectLst>
              </a:rPr>
              <a:t>Melaksanakan </a:t>
            </a:r>
            <a:r>
              <a:rPr lang="sv-SE" sz="3600" b="1" dirty="0">
                <a:ln w="1905"/>
                <a:solidFill>
                  <a:schemeClr val="accent5">
                    <a:lumMod val="50000"/>
                  </a:schemeClr>
                </a:solidFill>
                <a:effectLst>
                  <a:innerShdw blurRad="69850" dist="43180" dir="5400000">
                    <a:srgbClr val="000000">
                      <a:alpha val="65000"/>
                    </a:srgbClr>
                  </a:innerShdw>
                </a:effectLst>
              </a:rPr>
              <a:t>ibadat korban merupakan satu bentuk kepedulian sosial dan kecaknaan dalam hidup </a:t>
            </a:r>
            <a:r>
              <a:rPr lang="sv-SE" sz="3600" b="1" dirty="0" smtClean="0">
                <a:ln w="1905"/>
                <a:solidFill>
                  <a:schemeClr val="accent5">
                    <a:lumMod val="50000"/>
                  </a:schemeClr>
                </a:solidFill>
                <a:effectLst>
                  <a:innerShdw blurRad="69850" dist="43180" dir="5400000">
                    <a:srgbClr val="000000">
                      <a:alpha val="65000"/>
                    </a:srgbClr>
                  </a:innerShdw>
                </a:effectLst>
              </a:rPr>
              <a:t>bermasyarakat</a:t>
            </a:r>
            <a:endParaRPr lang="en-US" sz="36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Rahsia</a:t>
            </a:r>
            <a:r>
              <a:rPr lang="sv-SE" sz="3200" b="1" dirty="0">
                <a:ln w="1905"/>
                <a:solidFill>
                  <a:srgbClr val="0070C0"/>
                </a:solidFill>
                <a:effectLst>
                  <a:innerShdw blurRad="69850" dist="43180" dir="5400000">
                    <a:srgbClr val="000000">
                      <a:alpha val="65000"/>
                    </a:srgbClr>
                  </a:innerShdw>
                </a:effectLst>
              </a:rPr>
              <a:t>, falsafah dan </a:t>
            </a:r>
            <a:r>
              <a:rPr lang="sv-SE" sz="3200" b="1" dirty="0" smtClean="0">
                <a:ln w="1905"/>
                <a:solidFill>
                  <a:srgbClr val="0070C0"/>
                </a:solidFill>
                <a:effectLst>
                  <a:innerShdw blurRad="69850" dist="43180" dir="5400000">
                    <a:srgbClr val="000000">
                      <a:alpha val="65000"/>
                    </a:srgbClr>
                  </a:innerShdw>
                </a:effectLst>
              </a:rPr>
              <a:t>hikmah</a:t>
            </a:r>
          </a:p>
          <a:p>
            <a:pPr algn="ctr"/>
            <a:r>
              <a:rPr lang="sv-SE" sz="3200" b="1" dirty="0" smtClean="0">
                <a:ln w="1905"/>
                <a:solidFill>
                  <a:srgbClr val="0070C0"/>
                </a:solidFill>
                <a:effectLst>
                  <a:innerShdw blurRad="69850" dist="43180" dir="5400000">
                    <a:srgbClr val="000000">
                      <a:alpha val="65000"/>
                    </a:srgbClr>
                  </a:innerShdw>
                </a:effectLst>
              </a:rPr>
              <a:t> ibadah korban</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683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3000" r="-3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95400" y="2007870"/>
            <a:ext cx="7315200" cy="43167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r>
              <a:rPr lang="sv-SE" sz="3000" b="1" dirty="0" smtClean="0">
                <a:ln w="1905"/>
                <a:solidFill>
                  <a:schemeClr val="accent5">
                    <a:lumMod val="50000"/>
                  </a:schemeClr>
                </a:solidFill>
                <a:effectLst>
                  <a:innerShdw blurRad="69850" dist="43180" dir="5400000">
                    <a:srgbClr val="000000">
                      <a:alpha val="65000"/>
                    </a:srgbClr>
                  </a:innerShdw>
                </a:effectLst>
              </a:rPr>
              <a:t>Ibadat </a:t>
            </a:r>
            <a:r>
              <a:rPr lang="sv-SE" sz="3000" b="1" dirty="0">
                <a:ln w="1905"/>
                <a:solidFill>
                  <a:schemeClr val="accent5">
                    <a:lumMod val="50000"/>
                  </a:schemeClr>
                </a:solidFill>
                <a:effectLst>
                  <a:innerShdw blurRad="69850" dist="43180" dir="5400000">
                    <a:srgbClr val="000000">
                      <a:alpha val="65000"/>
                    </a:srgbClr>
                  </a:innerShdw>
                </a:effectLst>
              </a:rPr>
              <a:t>ini juga menyemarakkan akhlak terpuji dan nilai murni dalam diri seorang muslim mencontohi keperibadian mulia Nabi Ibrahim AS dan Nabi Ismail AS yang sentiasa mengutamakan kecintaan dan ketaatannya kepada perintah Allah SWT dalam urusan </a:t>
            </a:r>
            <a:r>
              <a:rPr lang="sv-SE" sz="3000" b="1" dirty="0" smtClean="0">
                <a:ln w="1905"/>
                <a:solidFill>
                  <a:schemeClr val="accent5">
                    <a:lumMod val="50000"/>
                  </a:schemeClr>
                </a:solidFill>
                <a:effectLst>
                  <a:innerShdw blurRad="69850" dist="43180" dir="5400000">
                    <a:srgbClr val="000000">
                      <a:alpha val="65000"/>
                    </a:srgbClr>
                  </a:innerShdw>
                </a:effectLst>
              </a:rPr>
              <a:t>kehidupan</a:t>
            </a:r>
            <a:endParaRPr lang="en-US" sz="3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Rahsia</a:t>
            </a:r>
            <a:r>
              <a:rPr lang="sv-SE" sz="3200" b="1" dirty="0">
                <a:ln w="1905"/>
                <a:solidFill>
                  <a:srgbClr val="0070C0"/>
                </a:solidFill>
                <a:effectLst>
                  <a:innerShdw blurRad="69850" dist="43180" dir="5400000">
                    <a:srgbClr val="000000">
                      <a:alpha val="65000"/>
                    </a:srgbClr>
                  </a:innerShdw>
                </a:effectLst>
              </a:rPr>
              <a:t>, falsafah dan </a:t>
            </a:r>
            <a:r>
              <a:rPr lang="sv-SE" sz="3200" b="1" dirty="0" smtClean="0">
                <a:ln w="1905"/>
                <a:solidFill>
                  <a:srgbClr val="0070C0"/>
                </a:solidFill>
                <a:effectLst>
                  <a:innerShdw blurRad="69850" dist="43180" dir="5400000">
                    <a:srgbClr val="000000">
                      <a:alpha val="65000"/>
                    </a:srgbClr>
                  </a:innerShdw>
                </a:effectLst>
              </a:rPr>
              <a:t>hikmah</a:t>
            </a:r>
          </a:p>
          <a:p>
            <a:pPr algn="ctr"/>
            <a:r>
              <a:rPr lang="sv-SE" sz="3200" b="1" dirty="0" smtClean="0">
                <a:ln w="1905"/>
                <a:solidFill>
                  <a:srgbClr val="0070C0"/>
                </a:solidFill>
                <a:effectLst>
                  <a:innerShdw blurRad="69850" dist="43180" dir="5400000">
                    <a:srgbClr val="000000">
                      <a:alpha val="65000"/>
                    </a:srgbClr>
                  </a:innerShdw>
                </a:effectLst>
              </a:rPr>
              <a:t> ibadah korban</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71769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533400"/>
            <a:ext cx="7162800" cy="685800"/>
          </a:xfrm>
          <a:prstGeom prst="snip2DiagRect">
            <a:avLst>
              <a:gd name="adj1" fmla="val 50000"/>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endParaRPr lang="en-US" sz="3200" dirty="0"/>
          </a:p>
        </p:txBody>
      </p:sp>
      <p:sp>
        <p:nvSpPr>
          <p:cNvPr id="5" name="Rectangle 4"/>
          <p:cNvSpPr/>
          <p:nvPr/>
        </p:nvSpPr>
        <p:spPr>
          <a:xfrm>
            <a:off x="533400" y="1828800"/>
            <a:ext cx="8305800" cy="3477875"/>
          </a:xfrm>
          <a:prstGeom prst="rect">
            <a:avLst/>
          </a:prstGeom>
        </p:spPr>
        <p:txBody>
          <a:bodyPr wrap="square">
            <a:spAutoFit/>
            <a:scene3d>
              <a:camera prst="orthographicFront"/>
              <a:lightRig rig="threePt" dir="t"/>
            </a:scene3d>
            <a:sp3d extrusionH="57150">
              <a:bevelT w="38100" h="38100" prst="angle"/>
            </a:sp3d>
          </a:bodyPr>
          <a:lstStyle/>
          <a:p>
            <a:pPr algn="ctr" rtl="1"/>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Semoga</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ibadat</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korban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dapat</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dihayati</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sebaiknya</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meningkatkan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ketaqwaan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SWT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mendamaikan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hubungan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sesama</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hamba</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Allah</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9554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21140"/>
            <a:ext cx="8839200" cy="2123658"/>
          </a:xfrm>
          <a:prstGeom prst="rect">
            <a:avLst/>
          </a:prstGeom>
          <a:solidFill>
            <a:schemeClr val="accent2">
              <a:lumMod val="50000"/>
              <a:alpha val="55000"/>
            </a:schemeClr>
          </a:solidFill>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لاشَرِيْكَ لَهُ</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ذُوْ الْفَضْلِ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وَالاِمْتِنَانِ</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المُصْطَفَى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إِلَى</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إِنْسَانٍ</a:t>
            </a:r>
          </a:p>
        </p:txBody>
      </p:sp>
      <p:sp>
        <p:nvSpPr>
          <p:cNvPr id="5" name="TextBox 4"/>
          <p:cNvSpPr txBox="1"/>
          <p:nvPr/>
        </p:nvSpPr>
        <p:spPr>
          <a:xfrm>
            <a:off x="457200" y="3323272"/>
            <a:ext cx="822960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kemuliaan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limpahan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kurnia</a:t>
            </a:r>
            <a:endPar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terpilih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seluruh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manusia</a:t>
            </a:r>
            <a:endPar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PENJELASAN</a:t>
            </a:r>
            <a:endParaRPr lang="en-US" sz="3200" dirty="0"/>
          </a:p>
        </p:txBody>
      </p:sp>
      <p:sp>
        <p:nvSpPr>
          <p:cNvPr id="5" name="Rectangle 4"/>
          <p:cNvSpPr/>
          <p:nvPr/>
        </p:nvSpPr>
        <p:spPr>
          <a:xfrm>
            <a:off x="609600" y="1307842"/>
            <a:ext cx="8077200" cy="5016758"/>
          </a:xfrm>
          <a:prstGeom prst="rect">
            <a:avLst/>
          </a:prstGeom>
        </p:spPr>
        <p:txBody>
          <a:bodyPr wrap="square">
            <a:spAutoFit/>
            <a:scene3d>
              <a:camera prst="orthographicFront"/>
              <a:lightRig rig="threePt" dir="t"/>
            </a:scene3d>
            <a:sp3d extrusionH="57150">
              <a:bevelT w="38100" h="38100" prst="angle"/>
            </a:sp3d>
          </a:bodyPr>
          <a:lstStyle/>
          <a:p>
            <a:pPr algn="just"/>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menentukan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tarikh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hb</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zulhijjah</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Arafah</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Aidiladha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Malaysia </a:t>
            </a:r>
            <a:r>
              <a:rPr lang="en-US" sz="3200" b="1" dirty="0" err="1">
                <a:ln w="1905"/>
                <a:solidFill>
                  <a:srgbClr val="FF0000"/>
                </a:solidFill>
                <a:effectLst>
                  <a:innerShdw blurRad="69850" dist="43180" dir="5400000">
                    <a:srgbClr val="000000">
                      <a:alpha val="65000"/>
                    </a:srgbClr>
                  </a:innerShdw>
                </a:effectLst>
              </a:rPr>
              <a:t>adalah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bergantung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kepada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pengiystiharan</a:t>
            </a:r>
            <a:r>
              <a:rPr lang="en-US" sz="3200" b="1" dirty="0">
                <a:ln w="1905"/>
                <a:solidFill>
                  <a:srgbClr val="FF0000"/>
                </a:solidFill>
                <a:effectLst>
                  <a:innerShdw blurRad="69850" dist="43180" dir="5400000">
                    <a:srgbClr val="000000">
                      <a:alpha val="65000"/>
                    </a:srgbClr>
                  </a:innerShdw>
                </a:effectLst>
              </a:rPr>
              <a:t> yang </a:t>
            </a:r>
            <a:r>
              <a:rPr lang="en-US" sz="3200" b="1" dirty="0" err="1">
                <a:ln w="1905"/>
                <a:solidFill>
                  <a:srgbClr val="FF0000"/>
                </a:solidFill>
                <a:effectLst>
                  <a:innerShdw blurRad="69850" dist="43180" dir="5400000">
                    <a:srgbClr val="000000">
                      <a:alpha val="65000"/>
                    </a:srgbClr>
                  </a:innerShdw>
                </a:effectLst>
              </a:rPr>
              <a:t>dibuat</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oleh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Penyimpan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Mohor</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Besar</a:t>
            </a:r>
            <a:r>
              <a:rPr lang="en-US" sz="3200" b="1" dirty="0">
                <a:ln w="1905"/>
                <a:solidFill>
                  <a:srgbClr val="FF0000"/>
                </a:solidFill>
                <a:effectLst>
                  <a:innerShdw blurRad="69850" dist="43180" dir="5400000">
                    <a:srgbClr val="000000">
                      <a:alpha val="65000"/>
                    </a:srgbClr>
                  </a:innerShdw>
                </a:effectLst>
              </a:rPr>
              <a:t> Raja-Raja </a:t>
            </a:r>
            <a:r>
              <a:rPr lang="en-US" sz="3200" b="1" dirty="0" err="1">
                <a:ln w="1905"/>
                <a:solidFill>
                  <a:srgbClr val="FF0000"/>
                </a:solidFill>
                <a:effectLst>
                  <a:innerShdw blurRad="69850" dist="43180" dir="5400000">
                    <a:srgbClr val="000000">
                      <a:alpha val="65000"/>
                    </a:srgbClr>
                  </a:innerShdw>
                </a:effectLst>
              </a:rPr>
              <a:t>kerana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penentuan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tarikh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tersebut</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bergantung</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kepada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pengumuman</a:t>
            </a:r>
            <a:r>
              <a:rPr lang="en-US" sz="3200" b="1" dirty="0">
                <a:ln w="1905"/>
                <a:solidFill>
                  <a:srgbClr val="FF0000"/>
                </a:solidFill>
                <a:effectLst>
                  <a:innerShdw blurRad="69850" dist="43180" dir="5400000">
                    <a:srgbClr val="000000">
                      <a:alpha val="65000"/>
                    </a:srgbClr>
                  </a:innerShdw>
                </a:effectLst>
              </a:rPr>
              <a:t> yang </a:t>
            </a:r>
            <a:r>
              <a:rPr lang="en-US" sz="3200" b="1" dirty="0" err="1">
                <a:ln w="1905"/>
                <a:solidFill>
                  <a:srgbClr val="FF0000"/>
                </a:solidFill>
                <a:effectLst>
                  <a:innerShdw blurRad="69850" dist="43180" dir="5400000">
                    <a:srgbClr val="000000">
                      <a:alpha val="65000"/>
                    </a:srgbClr>
                  </a:innerShdw>
                </a:effectLst>
              </a:rPr>
              <a:t>dibuat</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oleh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pihak</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berkuasa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berdasarkan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matlak</a:t>
            </a:r>
            <a:r>
              <a:rPr lang="en-US" sz="3200" b="1" dirty="0">
                <a:ln w="1905"/>
                <a:solidFill>
                  <a:srgbClr val="FF0000"/>
                </a:solidFill>
                <a:effectLst>
                  <a:innerShdw blurRad="69850" dist="43180" dir="5400000">
                    <a:srgbClr val="000000">
                      <a:alpha val="65000"/>
                    </a:srgbClr>
                  </a:innerShdw>
                </a:effectLst>
              </a:rPr>
              <a:t> Negara-</a:t>
            </a:r>
            <a:r>
              <a:rPr lang="en-US" sz="3200" b="1" dirty="0" err="1">
                <a:ln w="1905"/>
                <a:solidFill>
                  <a:srgbClr val="FF0000"/>
                </a:solidFill>
                <a:effectLst>
                  <a:innerShdw blurRad="69850" dist="43180" dir="5400000">
                    <a:srgbClr val="000000">
                      <a:alpha val="65000"/>
                    </a:srgbClr>
                  </a:innerShdw>
                </a:effectLst>
              </a:rPr>
              <a:t>negara</a:t>
            </a:r>
            <a:r>
              <a:rPr lang="en-US" sz="3200" b="1" dirty="0">
                <a:ln w="1905"/>
                <a:solidFill>
                  <a:srgbClr val="FF0000"/>
                </a:solidFill>
                <a:effectLst>
                  <a:innerShdw blurRad="69850" dist="43180" dir="5400000">
                    <a:srgbClr val="000000">
                      <a:alpha val="65000"/>
                    </a:srgbClr>
                  </a:innerShdw>
                </a:effectLst>
              </a:rPr>
              <a:t> </a:t>
            </a:r>
            <a:r>
              <a:rPr lang="en-US" sz="3200" b="1" dirty="0" err="1" smtClean="0">
                <a:ln w="1905"/>
                <a:solidFill>
                  <a:srgbClr val="FF0000"/>
                </a:solidFill>
                <a:effectLst>
                  <a:innerShdw blurRad="69850" dist="43180" dir="5400000">
                    <a:srgbClr val="000000">
                      <a:alpha val="65000"/>
                    </a:srgbClr>
                  </a:innerShdw>
                </a:effectLst>
              </a:rPr>
              <a:t>masing-masing</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iaitu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kawasan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berada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pada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waktu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terbit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terbenam</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hampir</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857941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1065074"/>
            <a:ext cx="8382001"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a:t>
            </a:r>
          </a:p>
        </p:txBody>
      </p:sp>
      <p:sp>
        <p:nvSpPr>
          <p:cNvPr id="4" name="TextBox 3"/>
          <p:cNvSpPr txBox="1"/>
          <p:nvPr/>
        </p:nvSpPr>
        <p:spPr>
          <a:xfrm>
            <a:off x="457200" y="3124200"/>
            <a:ext cx="82296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sahaja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14400"/>
            <a:ext cx="88392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وَاَيَّايَ بِتَقْوَى اللهِ وَطَاعَتِهِ لَعَلَّكُمْ تُفْلِحُوْنَ</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124200"/>
            <a:ext cx="88392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mengabdikan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01 JULAI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01 ZULHIJJAH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591342"/>
            <a:ext cx="8534400" cy="2123658"/>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66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PENGHAYATAN IBADAT KORBAN</a:t>
            </a:r>
            <a:endParaRPr lang="fi-FI" sz="66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69126" y="1193470"/>
            <a:ext cx="65151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Bulan </a:t>
            </a:r>
            <a:r>
              <a:rPr lang="sv-SE" sz="3200" b="1" dirty="0">
                <a:ln w="1905"/>
                <a:solidFill>
                  <a:schemeClr val="accent5">
                    <a:lumMod val="50000"/>
                  </a:schemeClr>
                </a:solidFill>
                <a:effectLst>
                  <a:innerShdw blurRad="69850" dist="43180" dir="5400000">
                    <a:srgbClr val="000000">
                      <a:alpha val="65000"/>
                    </a:srgbClr>
                  </a:innerShdw>
                </a:effectLst>
              </a:rPr>
              <a:t>yang sangat ditunggu-tunggu oleh umat Islam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2416876" y="457200"/>
            <a:ext cx="4419600" cy="9144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n w="1905"/>
                <a:solidFill>
                  <a:srgbClr val="FF0000"/>
                </a:solidFill>
                <a:effectLst>
                  <a:innerShdw blurRad="69850" dist="43180" dir="5400000">
                    <a:srgbClr val="000000">
                      <a:alpha val="65000"/>
                    </a:srgbClr>
                  </a:innerShdw>
                </a:effectLst>
              </a:rPr>
              <a:t>B</a:t>
            </a:r>
            <a:r>
              <a:rPr lang="en-US" sz="2800" b="1" dirty="0" err="1" smtClean="0">
                <a:ln w="1905"/>
                <a:solidFill>
                  <a:srgbClr val="FF0000"/>
                </a:solidFill>
                <a:effectLst>
                  <a:innerShdw blurRad="69850" dist="43180" dir="5400000">
                    <a:srgbClr val="000000">
                      <a:alpha val="65000"/>
                    </a:srgbClr>
                  </a:innerShdw>
                </a:effectLst>
              </a:rPr>
              <a:t>ulan</a:t>
            </a:r>
            <a:r>
              <a:rPr lang="en-US" sz="2800" b="1" dirty="0" smtClean="0">
                <a:ln w="1905"/>
                <a:solidFill>
                  <a:srgbClr val="FF0000"/>
                </a:solidFill>
                <a:effectLst>
                  <a:innerShdw blurRad="69850" dist="43180" dir="5400000">
                    <a:srgbClr val="000000">
                      <a:alpha val="65000"/>
                    </a:srgbClr>
                  </a:innerShdw>
                </a:effectLst>
              </a:rPr>
              <a:t> </a:t>
            </a:r>
            <a:r>
              <a:rPr lang="en-US" sz="3200" b="1" dirty="0" smtClean="0">
                <a:ln w="1905"/>
                <a:solidFill>
                  <a:srgbClr val="C00000"/>
                </a:solidFill>
                <a:effectLst>
                  <a:innerShdw blurRad="69850" dist="43180" dir="5400000">
                    <a:srgbClr val="000000">
                      <a:alpha val="65000"/>
                    </a:srgbClr>
                  </a:innerShdw>
                </a:effectLst>
              </a:rPr>
              <a:t>ZULHIJJAH</a:t>
            </a:r>
            <a:endParaRPr lang="en-US" sz="3200" b="1" dirty="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2438401" y="4067298"/>
            <a:ext cx="4648199" cy="1952502"/>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sv-SE" sz="3200" b="1" dirty="0">
                <a:ln w="1905"/>
                <a:solidFill>
                  <a:schemeClr val="accent5">
                    <a:lumMod val="50000"/>
                  </a:schemeClr>
                </a:solidFill>
                <a:effectLst>
                  <a:innerShdw blurRad="69850" dist="43180" dir="5400000">
                    <a:srgbClr val="000000">
                      <a:alpha val="65000"/>
                    </a:srgbClr>
                  </a:innerShdw>
                </a:effectLst>
              </a:rPr>
              <a:t>I</a:t>
            </a:r>
            <a:r>
              <a:rPr lang="sv-SE" sz="3200" b="1" dirty="0" smtClean="0">
                <a:ln w="1905"/>
                <a:solidFill>
                  <a:schemeClr val="accent5">
                    <a:lumMod val="50000"/>
                  </a:schemeClr>
                </a:solidFill>
                <a:effectLst>
                  <a:innerShdw blurRad="69850" dist="43180" dir="5400000">
                    <a:srgbClr val="000000">
                      <a:alpha val="65000"/>
                    </a:srgbClr>
                  </a:innerShdw>
                </a:effectLst>
              </a:rPr>
              <a:t>badat haji</a:t>
            </a:r>
          </a:p>
          <a:p>
            <a:pPr marL="457200" indent="-457200">
              <a:buFont typeface="Arial" pitchFamily="34" charset="0"/>
              <a:buChar char="•"/>
            </a:pPr>
            <a:r>
              <a:rPr lang="sv-SE" sz="3200" b="1" dirty="0" smtClean="0">
                <a:ln w="1905"/>
                <a:solidFill>
                  <a:schemeClr val="accent5">
                    <a:lumMod val="50000"/>
                  </a:schemeClr>
                </a:solidFill>
                <a:effectLst>
                  <a:innerShdw blurRad="69850" dist="43180" dir="5400000">
                    <a:srgbClr val="000000">
                      <a:alpha val="65000"/>
                    </a:srgbClr>
                  </a:innerShdw>
                </a:effectLst>
              </a:rPr>
              <a:t> Solat </a:t>
            </a:r>
            <a:r>
              <a:rPr lang="sv-SE" sz="3200" b="1" dirty="0">
                <a:ln w="1905"/>
                <a:solidFill>
                  <a:schemeClr val="accent5">
                    <a:lumMod val="50000"/>
                  </a:schemeClr>
                </a:solidFill>
                <a:effectLst>
                  <a:innerShdw blurRad="69850" dist="43180" dir="5400000">
                    <a:srgbClr val="000000">
                      <a:alpha val="65000"/>
                    </a:srgbClr>
                  </a:innerShdw>
                </a:effectLst>
              </a:rPr>
              <a:t>sunat Aidiladha </a:t>
            </a:r>
            <a:endParaRPr lang="sv-SE" sz="3200" b="1" dirty="0" smtClean="0">
              <a:ln w="1905"/>
              <a:solidFill>
                <a:schemeClr val="accent5">
                  <a:lumMod val="50000"/>
                </a:schemeClr>
              </a:solidFill>
              <a:effectLst>
                <a:innerShdw blurRad="69850" dist="43180" dir="5400000">
                  <a:srgbClr val="000000">
                    <a:alpha val="65000"/>
                  </a:srgbClr>
                </a:innerShdw>
              </a:effectLst>
            </a:endParaRPr>
          </a:p>
          <a:p>
            <a:pPr marL="457200" indent="-457200">
              <a:buFont typeface="Arial" pitchFamily="34" charset="0"/>
              <a:buChar char="•"/>
            </a:pPr>
            <a:r>
              <a:rPr lang="sv-SE" sz="3200" b="1" dirty="0" smtClean="0">
                <a:ln w="1905"/>
                <a:solidFill>
                  <a:schemeClr val="accent5">
                    <a:lumMod val="50000"/>
                  </a:schemeClr>
                </a:solidFill>
                <a:effectLst>
                  <a:innerShdw blurRad="69850" dist="43180" dir="5400000">
                    <a:srgbClr val="000000">
                      <a:alpha val="65000"/>
                    </a:srgbClr>
                  </a:innerShdw>
                </a:effectLst>
              </a:rPr>
              <a:t> Ibadat korban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9" name="Cloud 8"/>
          <p:cNvSpPr/>
          <p:nvPr/>
        </p:nvSpPr>
        <p:spPr>
          <a:xfrm>
            <a:off x="1981200" y="3200400"/>
            <a:ext cx="5334000" cy="10668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Tiga</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Perkara</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Besar</a:t>
            </a:r>
            <a:r>
              <a:rPr lang="en-US" sz="2800" b="1" dirty="0" smtClean="0">
                <a:ln w="1905"/>
                <a:solidFill>
                  <a:srgbClr val="FF0000"/>
                </a:solidFill>
                <a:effectLst>
                  <a:innerShdw blurRad="69850" dist="43180" dir="5400000">
                    <a:srgbClr val="000000">
                      <a:alpha val="65000"/>
                    </a:srgbClr>
                  </a:innerShdw>
                </a:effectLst>
              </a:rPr>
              <a:t> di </a:t>
            </a:r>
            <a:r>
              <a:rPr lang="en-US" sz="2800" b="1" dirty="0" err="1" smtClean="0">
                <a:ln w="1905"/>
                <a:solidFill>
                  <a:srgbClr val="FF0000"/>
                </a:solidFill>
                <a:effectLst>
                  <a:innerShdw blurRad="69850" dist="43180" dir="5400000">
                    <a:srgbClr val="000000">
                      <a:alpha val="65000"/>
                    </a:srgbClr>
                  </a:innerShdw>
                </a:effectLst>
              </a:rPr>
              <a:t>Bulan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C00000"/>
                </a:solidFill>
                <a:effectLst>
                  <a:innerShdw blurRad="69850" dist="43180" dir="5400000">
                    <a:srgbClr val="000000">
                      <a:alpha val="65000"/>
                    </a:srgbClr>
                  </a:innerShdw>
                </a:effectLst>
              </a:rPr>
              <a:t>Zulhijjah</a:t>
            </a:r>
            <a:endParaRPr lang="en-US" sz="32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2" name="Curved Right Arrow 1"/>
          <p:cNvSpPr/>
          <p:nvPr/>
        </p:nvSpPr>
        <p:spPr>
          <a:xfrm>
            <a:off x="304800" y="585577"/>
            <a:ext cx="917447" cy="1121884"/>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619125" y="152400"/>
            <a:ext cx="4495800"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Ibadah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Korban</a:t>
            </a:r>
            <a:endParaRPr lang="en-US" sz="2800" b="1" dirty="0">
              <a:ln w="1905"/>
              <a:solidFill>
                <a:srgbClr val="C00000"/>
              </a:solidFill>
              <a:effectLst>
                <a:innerShdw blurRad="69850" dist="43180" dir="5400000">
                  <a:srgbClr val="000000">
                    <a:alpha val="65000"/>
                  </a:srgbClr>
                </a:innerShdw>
              </a:effectLst>
            </a:endParaRPr>
          </a:p>
        </p:txBody>
      </p:sp>
      <p:sp>
        <p:nvSpPr>
          <p:cNvPr id="6" name="Curved Left Arrow 5"/>
          <p:cNvSpPr/>
          <p:nvPr/>
        </p:nvSpPr>
        <p:spPr>
          <a:xfrm>
            <a:off x="7772400" y="1492938"/>
            <a:ext cx="914400" cy="13264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219200" y="1080877"/>
            <a:ext cx="6743700" cy="824123"/>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ln w="1905"/>
                <a:solidFill>
                  <a:schemeClr val="accent5">
                    <a:lumMod val="50000"/>
                  </a:schemeClr>
                </a:solidFill>
                <a:effectLst>
                  <a:innerShdw blurRad="69850" dist="43180" dir="5400000">
                    <a:srgbClr val="000000">
                      <a:alpha val="65000"/>
                    </a:srgbClr>
                  </a:innerShdw>
                </a:effectLst>
              </a:rPr>
              <a:t>Disyariatkan </a:t>
            </a:r>
            <a:r>
              <a:rPr lang="fi-FI" sz="3200" b="1" dirty="0">
                <a:ln w="1905"/>
                <a:solidFill>
                  <a:schemeClr val="accent5">
                    <a:lumMod val="50000"/>
                  </a:schemeClr>
                </a:solidFill>
                <a:effectLst>
                  <a:innerShdw blurRad="69850" dist="43180" dir="5400000">
                    <a:srgbClr val="000000">
                      <a:alpha val="65000"/>
                    </a:srgbClr>
                  </a:innerShdw>
                </a:effectLst>
              </a:rPr>
              <a:t>pada tahun kedua </a:t>
            </a:r>
            <a:r>
              <a:rPr lang="fi-FI" sz="3200" b="1" dirty="0" smtClean="0">
                <a:ln w="1905"/>
                <a:solidFill>
                  <a:schemeClr val="accent5">
                    <a:lumMod val="50000"/>
                  </a:schemeClr>
                </a:solidFill>
                <a:effectLst>
                  <a:innerShdw blurRad="69850" dist="43180" dir="5400000">
                    <a:srgbClr val="000000">
                      <a:alpha val="65000"/>
                    </a:srgbClr>
                  </a:innerShdw>
                </a:effectLst>
              </a:rPr>
              <a:t>Hijrah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9" name="Rounded Rectangle 8"/>
          <p:cNvSpPr/>
          <p:nvPr/>
        </p:nvSpPr>
        <p:spPr>
          <a:xfrm>
            <a:off x="609600" y="2079969"/>
            <a:ext cx="7199377" cy="1806231"/>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tx1"/>
                </a:solidFill>
                <a:effectLst>
                  <a:innerShdw blurRad="69850" dist="43180" dir="5400000">
                    <a:srgbClr val="000000">
                      <a:alpha val="65000"/>
                    </a:srgbClr>
                  </a:innerShdw>
                </a:effectLst>
              </a:rPr>
              <a:t>Amalan </a:t>
            </a:r>
            <a:r>
              <a:rPr lang="fi-FI" sz="2800" b="1" dirty="0">
                <a:ln w="1905"/>
                <a:solidFill>
                  <a:schemeClr val="tx1"/>
                </a:solidFill>
                <a:effectLst>
                  <a:innerShdw blurRad="69850" dist="43180" dir="5400000">
                    <a:srgbClr val="000000">
                      <a:alpha val="65000"/>
                    </a:srgbClr>
                  </a:innerShdw>
                </a:effectLst>
              </a:rPr>
              <a:t>yang sangat dituntut dalam Islam sebagai cara untuk hamba mendekatkan diri kepada Allah SWT dan berbuat kebajikan sesama hamba Allah. </a:t>
            </a:r>
            <a:endParaRPr lang="en-US" sz="2800" b="1" dirty="0">
              <a:ln w="1905"/>
              <a:solidFill>
                <a:schemeClr val="tx1"/>
              </a:solidFill>
              <a:effectLst>
                <a:innerShdw blurRad="69850" dist="43180" dir="5400000">
                  <a:srgbClr val="000000">
                    <a:alpha val="65000"/>
                  </a:srgbClr>
                </a:innerShdw>
              </a:effectLst>
            </a:endParaRPr>
          </a:p>
        </p:txBody>
      </p:sp>
      <p:sp>
        <p:nvSpPr>
          <p:cNvPr id="10" name="Curved Right Arrow 9"/>
          <p:cNvSpPr/>
          <p:nvPr/>
        </p:nvSpPr>
        <p:spPr>
          <a:xfrm>
            <a:off x="304800" y="4572000"/>
            <a:ext cx="917447" cy="141469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1" name="Cloud 10"/>
          <p:cNvSpPr/>
          <p:nvPr/>
        </p:nvSpPr>
        <p:spPr>
          <a:xfrm>
            <a:off x="868298" y="4191000"/>
            <a:ext cx="7513702"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700" b="1" dirty="0" err="1" smtClean="0">
                <a:ln w="1905"/>
                <a:solidFill>
                  <a:srgbClr val="FF0000"/>
                </a:solidFill>
                <a:effectLst>
                  <a:innerShdw blurRad="69850" dist="43180" dir="5400000">
                    <a:srgbClr val="000000">
                      <a:alpha val="65000"/>
                    </a:srgbClr>
                  </a:innerShdw>
                </a:effectLst>
              </a:rPr>
              <a:t>Pengertian</a:t>
            </a:r>
            <a:r>
              <a:rPr lang="en-US" sz="2700" b="1" dirty="0" smtClean="0">
                <a:ln w="1905"/>
                <a:solidFill>
                  <a:srgbClr val="FF0000"/>
                </a:solidFill>
                <a:effectLst>
                  <a:innerShdw blurRad="69850" dist="43180" dir="5400000">
                    <a:srgbClr val="000000">
                      <a:alpha val="65000"/>
                    </a:srgbClr>
                  </a:innerShdw>
                </a:effectLst>
              </a:rPr>
              <a:t> </a:t>
            </a:r>
            <a:r>
              <a:rPr lang="en-US" sz="2700" b="1" dirty="0" err="1" smtClean="0">
                <a:ln w="1905"/>
                <a:solidFill>
                  <a:srgbClr val="FF0000"/>
                </a:solidFill>
                <a:effectLst>
                  <a:innerShdw blurRad="69850" dist="43180" dir="5400000">
                    <a:srgbClr val="000000">
                      <a:alpha val="65000"/>
                    </a:srgbClr>
                  </a:innerShdw>
                </a:effectLst>
              </a:rPr>
              <a:t>Ibadah</a:t>
            </a:r>
            <a:r>
              <a:rPr lang="en-US" sz="2700" b="1" dirty="0" smtClean="0">
                <a:ln w="1905"/>
                <a:solidFill>
                  <a:srgbClr val="FF0000"/>
                </a:solidFill>
                <a:effectLst>
                  <a:innerShdw blurRad="69850" dist="43180" dir="5400000">
                    <a:srgbClr val="000000">
                      <a:alpha val="65000"/>
                    </a:srgbClr>
                  </a:innerShdw>
                </a:effectLst>
              </a:rPr>
              <a:t> </a:t>
            </a:r>
            <a:r>
              <a:rPr lang="en-US" sz="2700" b="1" dirty="0" err="1" smtClean="0">
                <a:ln w="1905"/>
                <a:solidFill>
                  <a:srgbClr val="FF0000"/>
                </a:solidFill>
                <a:effectLst>
                  <a:innerShdw blurRad="69850" dist="43180" dir="5400000">
                    <a:srgbClr val="000000">
                      <a:alpha val="65000"/>
                    </a:srgbClr>
                  </a:innerShdw>
                </a:effectLst>
              </a:rPr>
              <a:t>Korban</a:t>
            </a:r>
            <a:endParaRPr lang="en-US" sz="2700" b="1" dirty="0">
              <a:ln w="1905"/>
              <a:solidFill>
                <a:srgbClr val="C00000"/>
              </a:solidFill>
              <a:effectLst>
                <a:innerShdw blurRad="69850" dist="43180" dir="5400000">
                  <a:srgbClr val="000000">
                    <a:alpha val="65000"/>
                  </a:srgbClr>
                </a:innerShdw>
              </a:effectLst>
            </a:endParaRPr>
          </a:p>
        </p:txBody>
      </p:sp>
      <p:sp>
        <p:nvSpPr>
          <p:cNvPr id="12" name="Rounded Rectangle 11"/>
          <p:cNvSpPr/>
          <p:nvPr/>
        </p:nvSpPr>
        <p:spPr>
          <a:xfrm>
            <a:off x="1219200" y="5181600"/>
            <a:ext cx="7323202" cy="1452798"/>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accent5">
                    <a:lumMod val="50000"/>
                  </a:schemeClr>
                </a:solidFill>
                <a:effectLst>
                  <a:innerShdw blurRad="69850" dist="43180" dir="5400000">
                    <a:srgbClr val="000000">
                      <a:alpha val="65000"/>
                    </a:srgbClr>
                  </a:innerShdw>
                </a:effectLst>
              </a:rPr>
              <a:t>Sembelihan </a:t>
            </a:r>
            <a:r>
              <a:rPr lang="fi-FI" sz="2800" b="1" dirty="0">
                <a:ln w="1905"/>
                <a:solidFill>
                  <a:schemeClr val="accent5">
                    <a:lumMod val="50000"/>
                  </a:schemeClr>
                </a:solidFill>
                <a:effectLst>
                  <a:innerShdw blurRad="69850" dist="43180" dir="5400000">
                    <a:srgbClr val="000000">
                      <a:alpha val="65000"/>
                    </a:srgbClr>
                  </a:innerShdw>
                </a:effectLst>
              </a:rPr>
              <a:t>haiwan ternak yang tertentu dengan niat mendekatkan diri kepada Allah pada waktu-waktu yang </a:t>
            </a:r>
            <a:r>
              <a:rPr lang="fi-FI" sz="2800" b="1" dirty="0" smtClean="0">
                <a:ln w="1905"/>
                <a:solidFill>
                  <a:schemeClr val="accent5">
                    <a:lumMod val="50000"/>
                  </a:schemeClr>
                </a:solidFill>
                <a:effectLst>
                  <a:innerShdw blurRad="69850" dist="43180" dir="5400000">
                    <a:srgbClr val="000000">
                      <a:alpha val="65000"/>
                    </a:srgbClr>
                  </a:innerShdw>
                </a:effectLst>
              </a:rPr>
              <a:t>dikhaskan</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53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12409643</TotalTime>
  <Words>1322</Words>
  <Application>Microsoft Office PowerPoint</Application>
  <PresentationFormat>On-screen Show (4:3)</PresentationFormat>
  <Paragraphs>160</Paragraphs>
  <Slides>44</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631</cp:revision>
  <dcterms:created xsi:type="dcterms:W3CDTF">2017-12-24T04:47:57Z</dcterms:created>
  <dcterms:modified xsi:type="dcterms:W3CDTF">2022-06-29T00:51:26Z</dcterms:modified>
</cp:coreProperties>
</file>